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19"/>
  </p:notesMasterIdLst>
  <p:handoutMasterIdLst>
    <p:handoutMasterId r:id="rId20"/>
  </p:handoutMasterIdLst>
  <p:sldIdLst>
    <p:sldId id="256" r:id="rId2"/>
    <p:sldId id="262" r:id="rId3"/>
    <p:sldId id="277" r:id="rId4"/>
    <p:sldId id="261" r:id="rId5"/>
    <p:sldId id="264" r:id="rId6"/>
    <p:sldId id="265" r:id="rId7"/>
    <p:sldId id="266" r:id="rId8"/>
    <p:sldId id="275" r:id="rId9"/>
    <p:sldId id="267" r:id="rId10"/>
    <p:sldId id="268" r:id="rId11"/>
    <p:sldId id="260" r:id="rId12"/>
    <p:sldId id="276" r:id="rId13"/>
    <p:sldId id="269" r:id="rId14"/>
    <p:sldId id="271" r:id="rId15"/>
    <p:sldId id="278"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463011-8DE6-D9AF-5894-7458EE0BCE4E}" name="De Bellefeuille-Vigneau, Benoîte (DCOM)" initials="DBVB(" userId="S::DEBBE1@mern-mffp.gouv.qc.ca::3c53850b-644f-4de6-b348-3c6482dfd4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D3DB1"/>
    <a:srgbClr val="BDCDDB"/>
    <a:srgbClr val="7070CE"/>
    <a:srgbClr val="CC0000"/>
    <a:srgbClr val="8BA5B7"/>
    <a:srgbClr val="85A2BD"/>
    <a:srgbClr val="A3B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74736" autoAdjust="0"/>
  </p:normalViewPr>
  <p:slideViewPr>
    <p:cSldViewPr snapToGrid="0">
      <p:cViewPr varScale="1">
        <p:scale>
          <a:sx n="99" d="100"/>
          <a:sy n="99" d="100"/>
        </p:scale>
        <p:origin x="82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D3FD8C-AB8C-4ED2-8A71-E48040E03B0D}" type="datetimeFigureOut">
              <a:rPr lang="fr-CA" smtClean="0"/>
              <a:t>2023-06-05</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3D704-B3DE-4362-B744-DF3AC3482AE2}" type="slidenum">
              <a:rPr lang="fr-CA" smtClean="0"/>
              <a:t>‹N°›</a:t>
            </a:fld>
            <a:endParaRPr lang="fr-CA"/>
          </a:p>
        </p:txBody>
      </p:sp>
    </p:spTree>
    <p:extLst>
      <p:ext uri="{BB962C8B-B14F-4D97-AF65-F5344CB8AC3E}">
        <p14:creationId xmlns:p14="http://schemas.microsoft.com/office/powerpoint/2010/main" val="187061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63DC8-C6F9-4622-8DFC-2F20DC9BB91F}" type="datetimeFigureOut">
              <a:rPr lang="fr-CA" smtClean="0"/>
              <a:t>2023-06-05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41C64-3B65-4897-8D3B-3B1D0179E22D}" type="slidenum">
              <a:rPr lang="fr-CA" smtClean="0"/>
              <a:t>‹N°›</a:t>
            </a:fld>
            <a:endParaRPr lang="fr-CA"/>
          </a:p>
        </p:txBody>
      </p:sp>
    </p:spTree>
    <p:extLst>
      <p:ext uri="{BB962C8B-B14F-4D97-AF65-F5344CB8AC3E}">
        <p14:creationId xmlns:p14="http://schemas.microsoft.com/office/powerpoint/2010/main" val="322818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a:t>
            </a:fld>
            <a:endParaRPr lang="fr-CA"/>
          </a:p>
        </p:txBody>
      </p:sp>
    </p:spTree>
    <p:extLst>
      <p:ext uri="{BB962C8B-B14F-4D97-AF65-F5344CB8AC3E}">
        <p14:creationId xmlns:p14="http://schemas.microsoft.com/office/powerpoint/2010/main" val="387394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Limiter le chablis est nécessaire pour atteindre nos objectifs.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Drainage, texture, épaisseur du dépôt influencent l’enracinement. Un dépôt mince et mal drainé sera plus susceptible au chablis et un dépôt épais, bien drainé sera moins susceptible. Si les conditions ne sont pas optimums, il faut récolter max 33 % du peuplement, ce qui affectera la rentabilité de l’opération.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 hauteur, l’âge du peuplement et sa densité ont aussi de l’importance. Les peuplements B3, B2 sont peu nombreux dans la région, reste alors les C3, C2 qui seront moins rentables.</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10</a:t>
            </a:fld>
            <a:endParaRPr lang="fr-CA"/>
          </a:p>
        </p:txBody>
      </p:sp>
    </p:spTree>
    <p:extLst>
      <p:ext uri="{BB962C8B-B14F-4D97-AF65-F5344CB8AC3E}">
        <p14:creationId xmlns:p14="http://schemas.microsoft.com/office/powerpoint/2010/main" val="1749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59142" y="4368863"/>
            <a:ext cx="5965225" cy="4545743"/>
          </a:xfrm>
        </p:spPr>
        <p:txBody>
          <a:bodyPr/>
          <a:lstStyle/>
          <a:p>
            <a:r>
              <a:rPr lang="fr-CA" sz="1000" dirty="0"/>
              <a:t>Pour résumer, dans le cas de l’enjeu des vieilles forêts, on vise spécifiquement à :</a:t>
            </a:r>
          </a:p>
          <a:p>
            <a:pPr marL="173038" lvl="1" indent="-173038">
              <a:spcAft>
                <a:spcPts val="300"/>
              </a:spcAft>
              <a:buFont typeface="Arial" panose="020B0604020202020204" pitchFamily="34" charset="0"/>
              <a:buChar char="•"/>
            </a:pPr>
            <a:r>
              <a:rPr lang="fr-CA" sz="1000" dirty="0">
                <a:solidFill>
                  <a:srgbClr val="3D3DB1"/>
                </a:solidFill>
              </a:rPr>
              <a:t>Maintenir un couvert, gros chicot, arbres fauniques et DLG. Si l'on veut profiter de la structure que l’on aura créée, il faudra le planifier lors de la coupe finale avec une coupe de rétention de semenciers. On pourrait aussi envisager de passer à une CP à couvert permanent si la situation le dicte clairement. Il faut aussi conserver de gros arbre et chicot lors de la coupe de régénération. Le retour pour la coupe finale ne sera pas synchronisé avec le 2</a:t>
            </a:r>
            <a:r>
              <a:rPr lang="fr-CA" sz="1000" baseline="30000" dirty="0">
                <a:solidFill>
                  <a:srgbClr val="3D3DB1"/>
                </a:solidFill>
              </a:rPr>
              <a:t>e</a:t>
            </a:r>
            <a:r>
              <a:rPr lang="fr-CA" sz="1000" dirty="0">
                <a:solidFill>
                  <a:srgbClr val="3D3DB1"/>
                </a:solidFill>
              </a:rPr>
              <a:t> passage pour récolter la forêt résiduelle dans les agglomérations de coupes. L’aménagement de « chantier de coupe partielle » devrait être favorisé si possible.</a:t>
            </a:r>
          </a:p>
          <a:p>
            <a:pPr marL="173038" lvl="1" indent="-173038">
              <a:spcAft>
                <a:spcPts val="300"/>
              </a:spcAft>
              <a:buFont typeface="Arial" panose="020B0604020202020204" pitchFamily="34" charset="0"/>
              <a:buChar char="•"/>
            </a:pPr>
            <a:r>
              <a:rPr lang="fr-CA" sz="1000" dirty="0">
                <a:solidFill>
                  <a:srgbClr val="3D3DB1"/>
                </a:solidFill>
              </a:rPr>
              <a:t>Structure irrégulière (initier une nouvelle cohorte). Pour atteindre cet objectif, il est impératif d’initier une nouvelle cohorte. Pour ce faire, il faudra favoriser la création de microsites soit en faisant une opération en été ou en prescrivant une préparation de terrain (scarifiage par poquet ou autre)</a:t>
            </a:r>
          </a:p>
          <a:p>
            <a:pPr marL="173038" lvl="1" indent="-173038">
              <a:spcAft>
                <a:spcPts val="300"/>
              </a:spcAft>
              <a:buFont typeface="Arial" panose="020B0604020202020204" pitchFamily="34" charset="0"/>
              <a:buChar char="•"/>
            </a:pPr>
            <a:r>
              <a:rPr lang="fr-CA" sz="1000" dirty="0">
                <a:solidFill>
                  <a:srgbClr val="3D3DB1"/>
                </a:solidFill>
              </a:rPr>
              <a:t>Réduire le chablis et la végétation concurrente. Limiter le chablis aux maximums semble un élément aussi pour l’acceptation sociale de ce traitement. La tolérance au chablis étant variable d’une personne à l’autre (et probablement très basse), il faudra aussi approfondir/clarifier ce qu’est un traitement réussi d’un point de vue du chablis. Les conditions favorisant le succès (prélèvement, type de sol, pente, drainage, hauteur, densité) pourraient aussi être mieux communiquées à nos planificateurs. La recherche de sites propices demande une certaine expertise, mais tout simplement de la main-d'œuvre</a:t>
            </a:r>
            <a:r>
              <a:rPr lang="fr-CA" sz="1000" dirty="0">
                <a:solidFill>
                  <a:schemeClr val="bg1"/>
                </a:solidFill>
              </a:rPr>
              <a:t>… </a:t>
            </a:r>
            <a:r>
              <a:rPr lang="fr-CA" sz="1000" dirty="0">
                <a:solidFill>
                  <a:srgbClr val="3D3DB1"/>
                </a:solidFill>
              </a:rPr>
              <a:t>tant que les équipes seront en manque d’effectif, ce type de traitement ne sera pas favorisé. La recherche de potentiel avec des outils technologiques/cartographiques est une voie à explorer, mais rien ne peut remplacer une ou un forestier dans le bois.</a:t>
            </a:r>
          </a:p>
          <a:p>
            <a:pPr marL="173038" lvl="1" indent="-173038">
              <a:spcAft>
                <a:spcPts val="300"/>
              </a:spcAft>
              <a:buFont typeface="Arial" panose="020B0604020202020204" pitchFamily="34" charset="0"/>
              <a:buChar char="•"/>
            </a:pPr>
            <a:r>
              <a:rPr lang="fr-CA" sz="1000" dirty="0">
                <a:solidFill>
                  <a:srgbClr val="3D3DB1"/>
                </a:solidFill>
              </a:rPr>
              <a:t>Rentabilité de l’opération. La rentabilité de l’opération est au cœur de la discussion. Il faut s’assurer que les investissements en foresterie sont justifiables, c’est pourquoi il ne fait pas négliger le résultat des analyses économiques. La région présente une faible proportion de peuplement ayant une structure irrégulière. Les sites riches sont aussi peu abondants. Les efforts pourraient être orientés dans les unités d’aménagement où la proportion de vieilles forêts est basse ou la proportion de sites protégés est plus faible. Toutefois, les analyses ne prennent pas en compte les avantages sociaux et écologiques et ceux-ci pourraient justifier le choix d’une CP. La quantification de ces avantages ou, à tout le moins la prise en compte d’une façon ou d’une autre, est un aspect à développer.</a:t>
            </a:r>
            <a:endParaRPr lang="fr-CA" sz="1000"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11</a:t>
            </a:fld>
            <a:endParaRPr lang="fr-CA" dirty="0"/>
          </a:p>
        </p:txBody>
      </p:sp>
    </p:spTree>
    <p:extLst>
      <p:ext uri="{BB962C8B-B14F-4D97-AF65-F5344CB8AC3E}">
        <p14:creationId xmlns:p14="http://schemas.microsoft.com/office/powerpoint/2010/main" val="2524877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52965" y="4270010"/>
            <a:ext cx="5752070" cy="46445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t>La recherche de superficie propice au traitement est ardue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t>Beaucoup de peuplements abondants de la région ne sont pas propices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t>La main-d’œuvre est difficile à trouver, à la fois au MRNF pour trouver les superficies propices et celle pour réaliser le traitement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t>Une proportion importante de la récolte se fait sur chemin d’hiver en région, et cela ne favorise pas l’installation d’une nouvelle cohorte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a:t>Les données disponibles pour cibler les peuplements propices sont de plus en plus disponibles (LIDAR, photo 3D, drone…)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100" dirty="0"/>
              <a:t>Devrait-on réaliser davantage de CPI dans une situation comme celle-ci ? </a:t>
            </a:r>
          </a:p>
          <a:p>
            <a:r>
              <a:rPr lang="fr-CA" sz="1100" dirty="0"/>
              <a:t>Quoiqu’il en soit, on peut faire ressortir quelques constats :</a:t>
            </a:r>
          </a:p>
          <a:p>
            <a:pPr marL="171450" indent="-171450">
              <a:buFont typeface="Arial" panose="020B0604020202020204" pitchFamily="34" charset="0"/>
              <a:buChar char="•"/>
            </a:pPr>
            <a:r>
              <a:rPr lang="fr-CA" sz="1100" dirty="0"/>
              <a:t>Il faut reconnaitre (et raffiner nos connaissances) les limites de la CPI dans notre région (en faisant un suivi des CP réalisées depuis 2013). Nous avons maintenant une panoplie de conditions de réalisation de CPI, et ce dispositif devrait être mis à profit pour répondre à certaines de nos questions et se projeter dans le futur avec les CC.</a:t>
            </a:r>
          </a:p>
          <a:p>
            <a:pPr marL="171450" indent="-171450">
              <a:buFont typeface="Arial" panose="020B0604020202020204" pitchFamily="34" charset="0"/>
              <a:buChar char="•"/>
            </a:pPr>
            <a:r>
              <a:rPr lang="fr-CA" sz="1100" dirty="0"/>
              <a:t>Favoriser son application où elle a une probabilité convenable d’atteindre les objectifs, ces efforts pourront servir à comprendre le potentiel des CP en termes de solution à l’adaptation de l’aménagement forestier aux CC.</a:t>
            </a:r>
          </a:p>
          <a:p>
            <a:pPr marL="171450" indent="-171450">
              <a:buFont typeface="Arial" panose="020B0604020202020204" pitchFamily="34" charset="0"/>
              <a:buChar char="•"/>
            </a:pPr>
            <a:r>
              <a:rPr lang="fr-CA" sz="1100" dirty="0"/>
              <a:t>Faire en sorte que la réalisation des CPI (le taux de prélèvement, blessures) est aussi favorable à l'atteinte de l’objectif.</a:t>
            </a:r>
          </a:p>
          <a:p>
            <a:pPr marL="171450" indent="-171450">
              <a:buFont typeface="Arial" panose="020B0604020202020204" pitchFamily="34" charset="0"/>
              <a:buChar char="•"/>
            </a:pPr>
            <a:r>
              <a:rPr lang="fr-CA" sz="1100" dirty="0"/>
              <a:t>Trouver/explorer les solutions pour les secteurs où la CPI ne semble pas appropriée.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t>Devrait-on faire des CPI à couvert permanents pour prendre en compte les enjeux de végétation concurrente ? Très peu de peuplements ont déjà une structure </a:t>
            </a:r>
            <a:r>
              <a:rPr lang="fr-CA" sz="1100" dirty="0" err="1"/>
              <a:t>multiétagée</a:t>
            </a:r>
            <a:r>
              <a:rPr lang="fr-CA" sz="1100" dirty="0"/>
              <a:t>, donc peu se qualifieraient…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t>Faire plus de legs dans les UA où la CP est peu propice, ou en faire moins quand il y a plus d’aires protégées ?</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12</a:t>
            </a:fld>
            <a:endParaRPr lang="fr-CA"/>
          </a:p>
        </p:txBody>
      </p:sp>
    </p:spTree>
    <p:extLst>
      <p:ext uri="{BB962C8B-B14F-4D97-AF65-F5344CB8AC3E}">
        <p14:creationId xmlns:p14="http://schemas.microsoft.com/office/powerpoint/2010/main" val="165101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MRNF a pour mission de faire un aménagement durable de la forêt, et cela inclus de contribuer au développement économique des régions du Québec.</a:t>
            </a:r>
          </a:p>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13</a:t>
            </a:fld>
            <a:endParaRPr lang="fr-CA"/>
          </a:p>
        </p:txBody>
      </p:sp>
    </p:spTree>
    <p:extLst>
      <p:ext uri="{BB962C8B-B14F-4D97-AF65-F5344CB8AC3E}">
        <p14:creationId xmlns:p14="http://schemas.microsoft.com/office/powerpoint/2010/main" val="220712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50"/>
            <a:ext cx="5677930" cy="4422174"/>
          </a:xfrm>
        </p:spPr>
        <p:txBody>
          <a:bodyPr/>
          <a:lstStyle/>
          <a:p>
            <a:r>
              <a:rPr lang="fr-CA" sz="1050" dirty="0"/>
              <a:t>L’éclaircie commerciale a demandé un investissement majeur dans la réfection des chemins. Clé de succès pour la réalisation de ce genre de projet :</a:t>
            </a:r>
          </a:p>
          <a:p>
            <a:r>
              <a:rPr lang="fr-CA" sz="1050" dirty="0"/>
              <a:t>La collaboration du BGA. La réalisation d’EC était dans la culture de l'entreprise, on vise du volume de sciage.</a:t>
            </a:r>
          </a:p>
          <a:p>
            <a:r>
              <a:rPr lang="fr-CA" sz="1050" dirty="0"/>
              <a:t>Entrepreneur compétent et de confiance. Une relation de confiance semble établie entre le MRNF, le BGA et l’entrepreneur qui réalise les traitements</a:t>
            </a:r>
          </a:p>
          <a:p>
            <a:r>
              <a:rPr lang="fr-CA" sz="1050" dirty="0"/>
              <a:t>Présence d’un vaste potentiel permettant la réalisation d’une certaine quantité de travail tous les ans.</a:t>
            </a:r>
          </a:p>
          <a:p>
            <a:r>
              <a:rPr lang="fr-CA" sz="1050" dirty="0"/>
              <a:t>Susceptibilité au chablis faible : dépôt bien drainé, épais (4 GA), peuplements d’en moyenne 14 m, dans une mer de peuplement dense (peu de place au vent pour s’y engouffrer)</a:t>
            </a:r>
          </a:p>
          <a:p>
            <a:endParaRPr lang="fr-CA" sz="1050" dirty="0"/>
          </a:p>
          <a:p>
            <a:r>
              <a:rPr lang="fr-CA" sz="1050" dirty="0"/>
              <a:t>Au début, puisque l’on a beaucoup de superficies à traiter, on rentre un peu plus tôt dans le peuplement (avant d’atteindre 25 m2/ha, parfois les peuplements ont été traités en EPC) afin de s’assurer que le peuplement sera en mesure de répondre positivement au traitement (plus du 1/3 de son houppier).</a:t>
            </a:r>
          </a:p>
          <a:p>
            <a:endParaRPr lang="fr-CA" sz="1050" dirty="0"/>
          </a:p>
          <a:p>
            <a:r>
              <a:rPr lang="fr-CA" sz="1050" dirty="0"/>
              <a:t>Le volume/ha de la phase I a permis un flux de bois intéressant pour le BGA. Le retour dans 10 ans reste à confirmer, si c’est le cas, la coupe finale se ferait 15 ans plus tôt, par rapport à un scénario extensif. La dimension des tiges permettra aussi de valider le succès ou non du traitement.</a:t>
            </a:r>
          </a:p>
          <a:p>
            <a:endParaRPr lang="fr-CA" sz="1050" dirty="0"/>
          </a:p>
          <a:p>
            <a:r>
              <a:rPr lang="fr-CA" sz="1050" dirty="0"/>
              <a:t>Pas de gain de volume, mais de tige plus grosse. Moins de mortalité.</a:t>
            </a:r>
          </a:p>
          <a:p>
            <a:endParaRPr lang="fr-CA" sz="1050" dirty="0"/>
          </a:p>
          <a:p>
            <a:r>
              <a:rPr lang="fr-CA" sz="1050" dirty="0"/>
              <a:t>Aménagement intensif – structure régulière</a:t>
            </a:r>
          </a:p>
          <a:p>
            <a:r>
              <a:rPr lang="fr-CA" sz="1050" dirty="0"/>
              <a:t>Diminue la quantité de chicots et DLG</a:t>
            </a:r>
          </a:p>
          <a:p>
            <a:r>
              <a:rPr lang="fr-CA" sz="1050" dirty="0"/>
              <a:t>Compaction des sols affecte la croissance des semis qui s’établiront, peut favoriser l’installation d’essence d’ombre, semi-tolérante, et d’espèces arbustives ou herbacées (positif faune ?)</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14</a:t>
            </a:fld>
            <a:endParaRPr lang="fr-CA"/>
          </a:p>
        </p:txBody>
      </p:sp>
    </p:spTree>
    <p:extLst>
      <p:ext uri="{BB962C8B-B14F-4D97-AF65-F5344CB8AC3E}">
        <p14:creationId xmlns:p14="http://schemas.microsoft.com/office/powerpoint/2010/main" val="949285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15</a:t>
            </a:fld>
            <a:endParaRPr lang="fr-CA"/>
          </a:p>
        </p:txBody>
      </p:sp>
    </p:spTree>
    <p:extLst>
      <p:ext uri="{BB962C8B-B14F-4D97-AF65-F5344CB8AC3E}">
        <p14:creationId xmlns:p14="http://schemas.microsoft.com/office/powerpoint/2010/main" val="1454631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799" y="4400550"/>
            <a:ext cx="5665573" cy="3600450"/>
          </a:xfrm>
        </p:spPr>
        <p:txBody>
          <a:bodyPr/>
          <a:lstStyle/>
          <a:p>
            <a:r>
              <a:rPr lang="fr-CA" dirty="0"/>
              <a:t>Feu (on va chercher un certain volume avant… mais pourrait-on juste raccourcir la rotation).</a:t>
            </a:r>
          </a:p>
          <a:p>
            <a:r>
              <a:rPr lang="fr-CA" dirty="0"/>
              <a:t>Sécheresse (avec un couvert, l’environnement est plus stable/tempéré, la température de jour est plus basse et le taux d’humidité est supérieur. Le risque de mortalité/perte de croissance des semis/gaulis dû à la sécheresse est donc plus faible.</a:t>
            </a:r>
          </a:p>
          <a:p>
            <a:r>
              <a:rPr lang="fr-CA" dirty="0"/>
              <a:t>De gel (environnement plus stable)</a:t>
            </a:r>
          </a:p>
          <a:p>
            <a:endParaRPr lang="fr-CA" dirty="0"/>
          </a:p>
          <a:p>
            <a:r>
              <a:rPr lang="fr-CA" dirty="0"/>
              <a:t>La capacité de régénération après feu est un élément important puisque s’il y a effectivement 3 à 4 fois plus de feu dans l'avenir (dans 50 à 80 ans), le budget pour remettre des feux en production pourrait être limité ainsi que la main-d’œuvre pour le faire, sans compter les jours qui pourront être travaillés en forêt avec la gestion des risques de feux.</a:t>
            </a:r>
          </a:p>
          <a:p>
            <a:endParaRPr lang="fr-CA" dirty="0"/>
          </a:p>
          <a:p>
            <a:r>
              <a:rPr lang="fr-CA" dirty="0"/>
              <a:t>Une composition plus diversifiée en essences forestières réduit la probabilité de perte de volume suite à une épidémie ou maladie…. Juste avoir 2 essences au lieu d’une, c’est déjà un avantage documenté dans la littérature scientifique. Les mixtes (feuillus et résineux) sont les plus intéressants puisqu’ils ont des traits fonctionnels différents.</a:t>
            </a:r>
          </a:p>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16</a:t>
            </a:fld>
            <a:endParaRPr lang="fr-CA"/>
          </a:p>
        </p:txBody>
      </p:sp>
    </p:spTree>
    <p:extLst>
      <p:ext uri="{BB962C8B-B14F-4D97-AF65-F5344CB8AC3E}">
        <p14:creationId xmlns:p14="http://schemas.microsoft.com/office/powerpoint/2010/main" val="2845453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17</a:t>
            </a:fld>
            <a:endParaRPr lang="fr-CA"/>
          </a:p>
        </p:txBody>
      </p:sp>
    </p:spTree>
    <p:extLst>
      <p:ext uri="{BB962C8B-B14F-4D97-AF65-F5344CB8AC3E}">
        <p14:creationId xmlns:p14="http://schemas.microsoft.com/office/powerpoint/2010/main" val="39944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coupe partielle est un outil qui répond à plusieurs enjeux : </a:t>
            </a:r>
          </a:p>
          <a:p>
            <a:r>
              <a:rPr lang="fr-CA" dirty="0"/>
              <a:t>Maintien des attributs de vieilles forêts</a:t>
            </a:r>
          </a:p>
          <a:p>
            <a:r>
              <a:rPr lang="fr-CA" dirty="0"/>
              <a:t>Enjeux de composition comme l’</a:t>
            </a:r>
            <a:r>
              <a:rPr lang="fr-CA" dirty="0" err="1"/>
              <a:t>enfeuillement</a:t>
            </a:r>
            <a:endParaRPr lang="fr-CA" dirty="0"/>
          </a:p>
          <a:p>
            <a:r>
              <a:rPr lang="fr-CA" dirty="0"/>
              <a:t>Flux de bois (récolte)</a:t>
            </a:r>
          </a:p>
          <a:p>
            <a:r>
              <a:rPr lang="fr-CA" dirty="0"/>
              <a:t>Qualité du bois (régénéré, éduqué, amélioré)</a:t>
            </a:r>
          </a:p>
          <a:p>
            <a:r>
              <a:rPr lang="fr-CA" dirty="0"/>
              <a:t>Harmonisation</a:t>
            </a:r>
          </a:p>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2</a:t>
            </a:fld>
            <a:endParaRPr lang="fr-CA"/>
          </a:p>
        </p:txBody>
      </p:sp>
    </p:spTree>
    <p:extLst>
      <p:ext uri="{BB962C8B-B14F-4D97-AF65-F5344CB8AC3E}">
        <p14:creationId xmlns:p14="http://schemas.microsoft.com/office/powerpoint/2010/main" val="417234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Avec la mise en place du nouveau régime forestier en 2013, une cible de vieille forêt a été fixée par UA. On souhaite avoir 80 % de la superficie de l’UA qui est faiblement ou moyennement altérée (UA 08551, 08652 et 08751) pour les UA avec le régime forestier adapté (chapitre 3 de La Paix des braves), on vise 100 %, cela simplifie le tout avec une cible minimale de 30 % de la proportion naturelle de vieilles forêts par UTA/UA.</a:t>
            </a:r>
          </a:p>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3</a:t>
            </a:fld>
            <a:endParaRPr lang="fr-CA"/>
          </a:p>
        </p:txBody>
      </p:sp>
    </p:spTree>
    <p:extLst>
      <p:ext uri="{BB962C8B-B14F-4D97-AF65-F5344CB8AC3E}">
        <p14:creationId xmlns:p14="http://schemas.microsoft.com/office/powerpoint/2010/main" val="82580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On peut répondre à cet enjeu écologique avec plusieurs outils. </a:t>
            </a:r>
          </a:p>
          <a:p>
            <a:pPr>
              <a:spcAft>
                <a:spcPts val="600"/>
              </a:spcAft>
            </a:pPr>
            <a:r>
              <a:rPr lang="fr-CA" dirty="0"/>
              <a:t>Les aires protégées permettent de maintenir de la vieille forêt et d’en recrutement à moyen/long terme.</a:t>
            </a:r>
          </a:p>
          <a:p>
            <a:pPr>
              <a:spcAft>
                <a:spcPts val="600"/>
              </a:spcAft>
            </a:pPr>
            <a:r>
              <a:rPr lang="fr-CA" dirty="0"/>
              <a:t>Depuis 2013, plusieurs aires protégées ont été ajoutées en région, faisant augmenter la proportion d’aires protégées à 23 % pour la région (x % pour la forêt aménagée).</a:t>
            </a:r>
          </a:p>
          <a:p>
            <a:pPr>
              <a:spcAft>
                <a:spcPts val="600"/>
              </a:spcAft>
            </a:pPr>
            <a:r>
              <a:rPr lang="fr-CA" dirty="0"/>
              <a:t>Les protections administratives comme les paysages </a:t>
            </a:r>
            <a:r>
              <a:rPr lang="fr-CA" dirty="0" err="1"/>
              <a:t>paludifiés</a:t>
            </a:r>
            <a:r>
              <a:rPr lang="fr-CA" dirty="0"/>
              <a:t> (nord-ouest de la région) et les mesures intérimaires pour le caribou forestier (nord et est) contribuent à la proportion de vieilles forêts puisque ces secteurs ne sont pas susceptibles d’être récoltés à long terme. Les refuges biologiques, de petites aires protégées qui couvrent 2 % de chacune de UA, contribuent aussi à protéger de vieilles forêts, et ce à l’échelle locale.</a:t>
            </a:r>
          </a:p>
          <a:p>
            <a:pPr>
              <a:spcAft>
                <a:spcPts val="600"/>
              </a:spcAft>
            </a:pPr>
            <a:r>
              <a:rPr lang="fr-CA" dirty="0"/>
              <a:t>Les UA avec plus de 45 % de protection vont atteindre une cible de 90 % de la proportion naturelle de vieilles forêts par défaut s'il n'y a pas de feu. Les UA avec plus de 30 % vont atteindre 50 % de la proportion naturelle de vieilles forêts s'il n'y a pas de feu… Les secteurs avec plus de 15 % maintiendront la cible minimale de vieille forêt pour le RFA (soit 30 % de proportion naturelle) et les UA où la protection est sous 15 % sont plus à risque de ne par atteindre la cible si un événement de feu survient.</a:t>
            </a:r>
          </a:p>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4</a:t>
            </a:fld>
            <a:endParaRPr lang="fr-CA"/>
          </a:p>
        </p:txBody>
      </p:sp>
    </p:spTree>
    <p:extLst>
      <p:ext uri="{BB962C8B-B14F-4D97-AF65-F5344CB8AC3E}">
        <p14:creationId xmlns:p14="http://schemas.microsoft.com/office/powerpoint/2010/main" val="232771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49"/>
            <a:ext cx="5850924" cy="4284663"/>
          </a:xfrm>
        </p:spPr>
        <p:txBody>
          <a:bodyPr/>
          <a:lstStyle/>
          <a:p>
            <a:r>
              <a:rPr lang="fr-CA" sz="1100" dirty="0"/>
              <a:t>Dans la région Nord-du-Québec, et c’est aussi le cas pour la région de l’Abitibi-Témiscamingue, il n’y a pas de récolte partielle dans les bandes riveraines. Les legs biologiques, petits îlots correspondant à 5 % du volume, sont laissés dans 40 % des CPRS. Bien que les bandes riveraines soient d’une largeur de 20 m et que les legs soient relativement petits (1 à 5 ha), ils contribuent aussi à maintenir des attributs de vieilles forêts (entre 4 à 10 % de l’UA) .</a:t>
            </a:r>
          </a:p>
          <a:p>
            <a:endParaRPr lang="fr-CA" sz="1100" dirty="0"/>
          </a:p>
          <a:p>
            <a:r>
              <a:rPr lang="fr-CA" sz="1100" dirty="0"/>
              <a:t>La CPI (coupe progressive irrégulière à régénération lente (c’est ce qui est fait dans la R10)) qui est réalisée sur 5 % de la récolte. Elle vise à créer des micro-environnements favorables à la régénération en EPN/EPB, en créant des ouvertures, tout en maintenant un couvert résiduel qui assure un environnement tempéré/stable (température diurne plus basse, une humidité relative plus élevée et une fréquence de gel au sol réduite). On souhaite aussi que le traitement soit défavorable aux espèces concurrentes intolérantes à l’ombre (PET, éricacées). Cet environnement stable réduit la décomposition et favorise le maintien de débris ligneux grossiers, le maintien de couvert favorise aussi la présence de gros chicots et d’arbres à vocation faunique.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t>Le maintien du couvert améliore l’aspect visuel si l'on compare à une CPRS par exemple, c’est aussi un outil d’harmonisation.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t>La récolte se fait dans un contexte de prématurité, mais sur des tiges commerciales, il y a donc un flux de bois qui contribuent à l’économie régionale.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t>La CPI RL récolte 35 à 45 % de la surface terrière (volume ?): les sentiers 5 à 6 m de large et 1 tige (la plus grosse) sur 3 dans l’interbande.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dirty="0"/>
              <a:t>La CPI TA récolte 40 à 45 % de la surface terrière (volume ?) : les sentiers environ 8 m de large et une trouée de x m</a:t>
            </a:r>
            <a:r>
              <a:rPr lang="fr-CA" sz="1100" baseline="30000" dirty="0"/>
              <a:t>2</a:t>
            </a:r>
            <a:r>
              <a:rPr lang="fr-CA" sz="1100" dirty="0"/>
              <a:t>.</a:t>
            </a:r>
          </a:p>
          <a:p>
            <a:endParaRPr lang="fr-CA" sz="1100"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5</a:t>
            </a:fld>
            <a:endParaRPr lang="fr-CA" dirty="0"/>
          </a:p>
        </p:txBody>
      </p:sp>
    </p:spTree>
    <p:extLst>
      <p:ext uri="{BB962C8B-B14F-4D97-AF65-F5344CB8AC3E}">
        <p14:creationId xmlns:p14="http://schemas.microsoft.com/office/powerpoint/2010/main" val="144696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Ainsi, on pourrait maintenir le 5 % par UG, mais les forcer dans les UA où le % de forêt protégée est plus faible. La cible pourrait être revue à la hausse pour l’UG 107 si les suivis sont concluants quant aux maintiens des attributs de vieilles forêts et aux chablis. Les CPI semblent-elles répondre à nos attentes jusqu’à maintenant ?  UA 2662, 2888, UA 08751, 08762, 08764…</a:t>
            </a:r>
          </a:p>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6</a:t>
            </a:fld>
            <a:endParaRPr lang="fr-CA"/>
          </a:p>
        </p:txBody>
      </p:sp>
    </p:spTree>
    <p:extLst>
      <p:ext uri="{BB962C8B-B14F-4D97-AF65-F5344CB8AC3E}">
        <p14:creationId xmlns:p14="http://schemas.microsoft.com/office/powerpoint/2010/main" val="356906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799" y="4229100"/>
            <a:ext cx="5962136" cy="4754262"/>
          </a:xfrm>
        </p:spPr>
        <p:txBody>
          <a:bodyPr/>
          <a:lstStyle/>
          <a:p>
            <a:r>
              <a:rPr lang="fr-CA" sz="900" dirty="0"/>
              <a:t>Le couvert est maintenu, ainsi que des arbres de plus grand diamètre et des débris ligneux grossiers.</a:t>
            </a:r>
          </a:p>
          <a:p>
            <a:pPr>
              <a:spcAft>
                <a:spcPts val="600"/>
              </a:spcAft>
            </a:pPr>
            <a:r>
              <a:rPr lang="fr-CA" sz="900" dirty="0"/>
              <a:t>En pessière, la CPI installe, au mieux, une seule cohorte. Le peuplement sera donc </a:t>
            </a:r>
            <a:r>
              <a:rPr lang="fr-CA" sz="900" dirty="0" err="1"/>
              <a:t>biétagé</a:t>
            </a:r>
            <a:r>
              <a:rPr lang="fr-CA" sz="900" dirty="0"/>
              <a:t>. Pour instaurer une structure </a:t>
            </a:r>
            <a:r>
              <a:rPr lang="fr-CA" sz="900" dirty="0" err="1"/>
              <a:t>multiétagée</a:t>
            </a:r>
            <a:r>
              <a:rPr lang="fr-CA" sz="900" dirty="0"/>
              <a:t> comme la CPI fait en sapinière, il faudrait probablement faire plusieurs entrées et de plus petits prélèvements. Évidemment, si le peuplement a déjà une structure irrégulière, les chances de succès sont meilleures, mais ce type de peuplement est plutôt rare dans notre région. SI le peuplement est régulier, c’est lors de la prochaine rotation que le peuplement pourra atteindre le niveau de complexité souhaité. En général, même si les planifications se projettent loin dans le temps, ils n’ont pas cet objectif à très long terme en tête.</a:t>
            </a:r>
          </a:p>
          <a:p>
            <a:pPr>
              <a:spcAft>
                <a:spcPts val="600"/>
              </a:spcAft>
            </a:pPr>
            <a:r>
              <a:rPr lang="fr-CA" sz="900" dirty="0"/>
              <a:t>Un problème de la CPI RL est la présence de lits de germination après traitement.</a:t>
            </a:r>
          </a:p>
          <a:p>
            <a:pPr>
              <a:spcAft>
                <a:spcPts val="600"/>
              </a:spcAft>
            </a:pPr>
            <a:r>
              <a:rPr lang="fr-CA" sz="900" dirty="0"/>
              <a:t>Les opérations en bois court laissent une quantité importante de débris dans les sentiers et cela peut présenter un obstacle à la régénération préétabli ou la germination.</a:t>
            </a:r>
          </a:p>
          <a:p>
            <a:pPr>
              <a:spcAft>
                <a:spcPts val="600"/>
              </a:spcAft>
            </a:pPr>
            <a:r>
              <a:rPr lang="fr-CA" sz="900" dirty="0"/>
              <a:t>Les opérations en bois en longueur créent plus de microsites, mais sont plus propices aux blessures des tiges résiduelles, le prélèvement est un potentiel plus important puisque la machinerie est plus grosse. </a:t>
            </a:r>
          </a:p>
          <a:p>
            <a:pPr>
              <a:spcAft>
                <a:spcPts val="600"/>
              </a:spcAft>
            </a:pPr>
            <a:r>
              <a:rPr lang="fr-CA" sz="900" dirty="0"/>
              <a:t>Les travaux en hiver, protège la régénération préétablie, mais ne permets pas de créer de nouveau microsite pour la germination.</a:t>
            </a:r>
          </a:p>
          <a:p>
            <a:pPr>
              <a:spcAft>
                <a:spcPts val="600"/>
              </a:spcAft>
            </a:pPr>
            <a:r>
              <a:rPr lang="fr-CA" sz="900" dirty="0"/>
              <a:t>Dans la région Nord-du-Québec, une proportion importante des travaux se fond en hiver. Il n'est donc pas facile de retourner faire une préparation de terrain dans les sentiers.</a:t>
            </a:r>
          </a:p>
          <a:p>
            <a:pPr>
              <a:spcAft>
                <a:spcPts val="600"/>
              </a:spcAft>
            </a:pPr>
            <a:r>
              <a:rPr lang="fr-CA" sz="900" dirty="0"/>
              <a:t>Il est important de souligner 2 problématiques qui couvrent une grande partie de la région:</a:t>
            </a:r>
          </a:p>
          <a:p>
            <a:pPr>
              <a:spcAft>
                <a:spcPts val="600"/>
              </a:spcAft>
            </a:pPr>
            <a:r>
              <a:rPr lang="fr-CA" sz="900" dirty="0" err="1"/>
              <a:t>Paludification</a:t>
            </a:r>
            <a:endParaRPr lang="fr-CA" sz="900" dirty="0"/>
          </a:p>
          <a:p>
            <a:pPr>
              <a:spcAft>
                <a:spcPts val="600"/>
              </a:spcAft>
            </a:pPr>
            <a:r>
              <a:rPr lang="fr-CA" sz="900" dirty="0"/>
              <a:t>Pour certains sites (RE37, 38, 39), la récolte d’hiver est la seule possible et la récolte partielle n’est pas une option puisque même un faible prélèvement ouvrira trop le couvert, ce qui favorisera la croissance de la sphaigne qui, à travers le processus de </a:t>
            </a:r>
            <a:r>
              <a:rPr lang="fr-CA" sz="900" dirty="0" err="1"/>
              <a:t>paludification</a:t>
            </a:r>
            <a:r>
              <a:rPr lang="fr-CA" sz="900" dirty="0"/>
              <a:t>, fera stagner la croissance du peuplement, même celle des jeunes arbres. Le scarifiage n'est opérationnellement pas possible/efficace dans ces peuplements.</a:t>
            </a:r>
          </a:p>
          <a:p>
            <a:pPr>
              <a:spcAft>
                <a:spcPts val="600"/>
              </a:spcAft>
            </a:pPr>
            <a:r>
              <a:rPr lang="fr-CA" sz="900" dirty="0"/>
              <a:t>Éricacées</a:t>
            </a:r>
          </a:p>
          <a:p>
            <a:pPr>
              <a:spcAft>
                <a:spcPts val="600"/>
              </a:spcAft>
            </a:pPr>
            <a:r>
              <a:rPr lang="fr-CA" sz="900" dirty="0"/>
              <a:t>Les peuplements propices à l’envahissement par les éricacées, la croissance du peuplement connaitra un délai relativement important (10 à 25 ans), ce qui diminue la rentabilité et le flux de bois. Une CPI CP (à couvert permanent) pourrait être intéressante pour réduire la compétition par les éricacées et permettre un flux de bois constant. Si le secteur est proche et à proximité d'un réseau de chemin. Ici le dosage du prélèvement vs les ouvertures au sol semble un élément à explorer.</a:t>
            </a:r>
          </a:p>
          <a:p>
            <a:pPr>
              <a:spcAft>
                <a:spcPts val="600"/>
              </a:spcAft>
            </a:pPr>
            <a:r>
              <a:rPr lang="fr-CA" sz="900" dirty="0"/>
              <a:t>La CPI présente aussi des enjeux comme le risque de chablis qui seront abordés un peu plus tard.</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7</a:t>
            </a:fld>
            <a:endParaRPr lang="fr-CA"/>
          </a:p>
        </p:txBody>
      </p:sp>
    </p:spTree>
    <p:extLst>
      <p:ext uri="{BB962C8B-B14F-4D97-AF65-F5344CB8AC3E}">
        <p14:creationId xmlns:p14="http://schemas.microsoft.com/office/powerpoint/2010/main" val="183029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Valeur actuelle nette (VAN) p : perpétuité… permet de calculer si l’investissement sera rentable, est-ce qu’on fera nos frais.</a:t>
            </a:r>
          </a:p>
          <a:p>
            <a:r>
              <a:rPr lang="fr-CA" dirty="0"/>
              <a:t>IÉ : Est-ce que ça vaut le coup, est-ce que je risque un montant important pour un retour décevant…</a:t>
            </a: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8</a:t>
            </a:fld>
            <a:endParaRPr lang="fr-CA"/>
          </a:p>
        </p:txBody>
      </p:sp>
    </p:spTree>
    <p:extLst>
      <p:ext uri="{BB962C8B-B14F-4D97-AF65-F5344CB8AC3E}">
        <p14:creationId xmlns:p14="http://schemas.microsoft.com/office/powerpoint/2010/main" val="1799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CPI, telle quelle est réalisée dans la région Nord-du-Québec, est juste au seuil de la rentabilité et les indicateurs économiques sont négatifs pour tous les scénarios.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Cela veut dire que les investissements ne sont pas perdus, mais que le bénéfice est si mince que l’indicateur économique juge que le jeu n’en vaut pas la chandelle.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dirty="0"/>
              <a:t>Tout ajustement risque de modifier la rentabilité :</a:t>
            </a:r>
          </a:p>
          <a:p>
            <a:pPr marL="285750" indent="-285750">
              <a:buFont typeface="Arial" panose="020B0604020202020204" pitchFamily="34" charset="0"/>
              <a:buChar char="•"/>
            </a:pPr>
            <a:r>
              <a:rPr lang="fr-CA" dirty="0"/>
              <a:t>Réduire le prélèvement</a:t>
            </a:r>
          </a:p>
          <a:p>
            <a:pPr marL="742950" lvl="1" indent="-285750">
              <a:buFont typeface="Arial" panose="020B0604020202020204" pitchFamily="34" charset="0"/>
              <a:buChar char="•"/>
            </a:pPr>
            <a:r>
              <a:rPr lang="fr-CA" dirty="0"/>
              <a:t>Pour réduire la végétation concurrente (éricacées, PET, aulnes, framboisier)</a:t>
            </a:r>
          </a:p>
          <a:p>
            <a:pPr marL="742950" lvl="1" indent="-285750">
              <a:buFont typeface="Arial" panose="020B0604020202020204" pitchFamily="34" charset="0"/>
              <a:buChar char="•"/>
            </a:pPr>
            <a:r>
              <a:rPr lang="fr-CA" dirty="0"/>
              <a:t>Réduire les risques de chablis</a:t>
            </a:r>
          </a:p>
          <a:p>
            <a:pPr marL="742950" lvl="1" indent="-285750">
              <a:buFont typeface="Arial" panose="020B0604020202020204" pitchFamily="34" charset="0"/>
              <a:buChar char="•"/>
            </a:pPr>
            <a:r>
              <a:rPr lang="fr-CA" dirty="0"/>
              <a:t>Pour instaurer une structure </a:t>
            </a:r>
            <a:r>
              <a:rPr lang="fr-CA" dirty="0" err="1"/>
              <a:t>multiétagée</a:t>
            </a:r>
            <a:r>
              <a:rPr lang="fr-CA" dirty="0"/>
              <a:t>, il faudrait probablement faire plusieurs entrées et de plus petits prélèvements</a:t>
            </a:r>
          </a:p>
          <a:p>
            <a:pPr marL="285750" indent="-285750">
              <a:buFont typeface="Arial" panose="020B0604020202020204" pitchFamily="34" charset="0"/>
              <a:buChar char="•"/>
            </a:pPr>
            <a:r>
              <a:rPr lang="fr-CA" dirty="0"/>
              <a:t>Ajouter une phase (passer de 2 à 3 plus petits prélèvements)</a:t>
            </a:r>
          </a:p>
          <a:p>
            <a:pPr marL="285750" indent="-285750">
              <a:buFont typeface="Arial" panose="020B0604020202020204" pitchFamily="34" charset="0"/>
              <a:buChar char="•"/>
            </a:pPr>
            <a:r>
              <a:rPr lang="fr-CA" dirty="0"/>
              <a:t>Scarifier les sentiers et interbandes (pourrait favoriser le chablis)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Un scarifiage des sentiers peut être réalisé pour favoriser l’établissement de la régénération, mais aura un impact sur la rentabilité du traitement.</a:t>
            </a:r>
          </a:p>
          <a:p>
            <a:endParaRPr lang="fr-CA" dirty="0"/>
          </a:p>
          <a:p>
            <a:r>
              <a:rPr lang="fr-CA" dirty="0"/>
              <a:t>Les analyses économiques ne prennent pas en compte les avantages sociaux et écologiques. C’est pourquoi la région a maintenu son objectif au fil des années.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dirty="0"/>
              <a:t>La CPI présente aussi des enjeux comme le risque de chablis.</a:t>
            </a:r>
          </a:p>
        </p:txBody>
      </p:sp>
      <p:sp>
        <p:nvSpPr>
          <p:cNvPr id="4" name="Espace réservé du numéro de diapositive 3"/>
          <p:cNvSpPr>
            <a:spLocks noGrp="1"/>
          </p:cNvSpPr>
          <p:nvPr>
            <p:ph type="sldNum" sz="quarter" idx="5"/>
          </p:nvPr>
        </p:nvSpPr>
        <p:spPr/>
        <p:txBody>
          <a:bodyPr/>
          <a:lstStyle/>
          <a:p>
            <a:fld id="{9FC41C64-3B65-4897-8D3B-3B1D0179E22D}" type="slidenum">
              <a:rPr lang="fr-CA" smtClean="0"/>
              <a:t>9</a:t>
            </a:fld>
            <a:endParaRPr lang="fr-CA"/>
          </a:p>
        </p:txBody>
      </p:sp>
    </p:spTree>
    <p:extLst>
      <p:ext uri="{BB962C8B-B14F-4D97-AF65-F5344CB8AC3E}">
        <p14:creationId xmlns:p14="http://schemas.microsoft.com/office/powerpoint/2010/main" val="2258244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ccueil">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3976" y="5368326"/>
            <a:ext cx="3938024" cy="1487427"/>
          </a:xfrm>
          <a:prstGeom prst="rect">
            <a:avLst/>
          </a:prstGeom>
        </p:spPr>
      </p:pic>
      <p:pic>
        <p:nvPicPr>
          <p:cNvPr id="5" name="Imag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336" y="5371668"/>
            <a:ext cx="3685888" cy="1484086"/>
          </a:xfrm>
          <a:prstGeom prst="rect">
            <a:avLst/>
          </a:prstGeom>
        </p:spPr>
      </p:pic>
    </p:spTree>
    <p:extLst>
      <p:ext uri="{BB962C8B-B14F-4D97-AF65-F5344CB8AC3E}">
        <p14:creationId xmlns:p14="http://schemas.microsoft.com/office/powerpoint/2010/main" val="169744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02428"/>
            <a:ext cx="10515600" cy="405531"/>
          </a:xfrm>
        </p:spPr>
        <p:txBody>
          <a:bodyPr>
            <a:normAutofit/>
          </a:bodyPr>
          <a:lstStyle>
            <a:lvl1pPr>
              <a:defRPr sz="3600">
                <a:latin typeface="+mn-lt"/>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839789" y="1364071"/>
            <a:ext cx="5157787"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4" name="Content Placeholder 3"/>
          <p:cNvSpPr>
            <a:spLocks noGrp="1"/>
          </p:cNvSpPr>
          <p:nvPr>
            <p:ph sz="half" idx="2" hasCustomPrompt="1"/>
          </p:nvPr>
        </p:nvSpPr>
        <p:spPr>
          <a:xfrm>
            <a:off x="839789" y="2544096"/>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hasCustomPrompt="1"/>
          </p:nvPr>
        </p:nvSpPr>
        <p:spPr>
          <a:xfrm>
            <a:off x="6172201" y="1364071"/>
            <a:ext cx="5183188"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10" name="Content Placeholder 3"/>
          <p:cNvSpPr>
            <a:spLocks noGrp="1"/>
          </p:cNvSpPr>
          <p:nvPr>
            <p:ph sz="half" idx="13" hasCustomPrompt="1"/>
          </p:nvPr>
        </p:nvSpPr>
        <p:spPr>
          <a:xfrm>
            <a:off x="6196013" y="2527042"/>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Espace réservé du numéro de diapositive 3"/>
          <p:cNvSpPr>
            <a:spLocks noGrp="1"/>
          </p:cNvSpPr>
          <p:nvPr>
            <p:ph type="sldNum" sz="quarter" idx="4"/>
          </p:nvPr>
        </p:nvSpPr>
        <p:spPr>
          <a:xfrm>
            <a:off x="8610600" y="8855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76159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266434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u numéro de diapositive 3"/>
          <p:cNvSpPr>
            <a:spLocks noGrp="1"/>
          </p:cNvSpPr>
          <p:nvPr>
            <p:ph type="sldNum" sz="quarter" idx="4"/>
          </p:nvPr>
        </p:nvSpPr>
        <p:spPr>
          <a:xfrm>
            <a:off x="8610600" y="88550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21843901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796414"/>
            <a:ext cx="10515600" cy="550605"/>
          </a:xfrm>
        </p:spPr>
        <p:txBody>
          <a:bodyPr anchor="b">
            <a:normAutofit/>
          </a:bodyPr>
          <a:lstStyle>
            <a:lvl1pPr>
              <a:defRPr sz="3600"/>
            </a:lvl1pPr>
          </a:lstStyle>
          <a:p>
            <a:r>
              <a:rPr lang="fr-FR" dirty="0"/>
              <a:t>MODIFIEZ LE STYLE DU TITRE</a:t>
            </a:r>
            <a:endParaRPr lang="en-US" dirty="0"/>
          </a:p>
        </p:txBody>
      </p:sp>
      <p:sp>
        <p:nvSpPr>
          <p:cNvPr id="3" name="Text Placeholder 2"/>
          <p:cNvSpPr>
            <a:spLocks noGrp="1"/>
          </p:cNvSpPr>
          <p:nvPr>
            <p:ph type="body" idx="1"/>
          </p:nvPr>
        </p:nvSpPr>
        <p:spPr>
          <a:xfrm>
            <a:off x="831850" y="1858298"/>
            <a:ext cx="10515600" cy="3352800"/>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Espace réservé du numéro de diapositive 3"/>
          <p:cNvSpPr>
            <a:spLocks noGrp="1"/>
          </p:cNvSpPr>
          <p:nvPr>
            <p:ph type="sldNum" sz="quarter" idx="4"/>
          </p:nvPr>
        </p:nvSpPr>
        <p:spPr>
          <a:xfrm>
            <a:off x="8610600" y="8855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98119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Espace réservé du numéro de diapositive 3"/>
          <p:cNvSpPr>
            <a:spLocks noGrp="1"/>
          </p:cNvSpPr>
          <p:nvPr>
            <p:ph type="sldNum" sz="quarter" idx="4"/>
          </p:nvPr>
        </p:nvSpPr>
        <p:spPr>
          <a:xfrm>
            <a:off x="8610600" y="88550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64229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Espace réservé du numéro de diapositive 3"/>
          <p:cNvSpPr>
            <a:spLocks noGrp="1"/>
          </p:cNvSpPr>
          <p:nvPr>
            <p:ph type="sldNum" sz="quarter" idx="4"/>
          </p:nvPr>
        </p:nvSpPr>
        <p:spPr>
          <a:xfrm>
            <a:off x="8610600" y="88550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73739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3"/>
          <p:cNvSpPr>
            <a:spLocks noGrp="1"/>
          </p:cNvSpPr>
          <p:nvPr>
            <p:ph type="sldNum" sz="quarter" idx="4"/>
          </p:nvPr>
        </p:nvSpPr>
        <p:spPr>
          <a:xfrm>
            <a:off x="8610600" y="8855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8474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29265"/>
            <a:ext cx="3932237" cy="1002890"/>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Content Placeholder 2"/>
          <p:cNvSpPr>
            <a:spLocks noGrp="1"/>
          </p:cNvSpPr>
          <p:nvPr>
            <p:ph idx="1" hasCustomPrompt="1"/>
          </p:nvPr>
        </p:nvSpPr>
        <p:spPr>
          <a:xfrm>
            <a:off x="5183188" y="1936955"/>
            <a:ext cx="5504477" cy="330364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hasCustomPrompt="1"/>
          </p:nvPr>
        </p:nvSpPr>
        <p:spPr>
          <a:xfrm>
            <a:off x="839788" y="1936954"/>
            <a:ext cx="3932237" cy="331032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sp>
        <p:nvSpPr>
          <p:cNvPr id="5" name="Espace réservé du numéro de diapositive 3"/>
          <p:cNvSpPr>
            <a:spLocks noGrp="1"/>
          </p:cNvSpPr>
          <p:nvPr>
            <p:ph type="sldNum" sz="quarter" idx="4"/>
          </p:nvPr>
        </p:nvSpPr>
        <p:spPr>
          <a:xfrm>
            <a:off x="8610600" y="8855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33973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82250"/>
            <a:ext cx="3932237" cy="1263445"/>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Picture Placeholder 2"/>
          <p:cNvSpPr>
            <a:spLocks noGrp="1" noChangeAspect="1"/>
          </p:cNvSpPr>
          <p:nvPr>
            <p:ph type="pic" idx="1"/>
          </p:nvPr>
        </p:nvSpPr>
        <p:spPr>
          <a:xfrm>
            <a:off x="5183188" y="1907458"/>
            <a:ext cx="4462257" cy="3460956"/>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hasCustomPrompt="1"/>
          </p:nvPr>
        </p:nvSpPr>
        <p:spPr>
          <a:xfrm>
            <a:off x="839788" y="1937459"/>
            <a:ext cx="3932237" cy="331101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sp>
        <p:nvSpPr>
          <p:cNvPr id="5" name="Espace réservé du numéro de diapositive 3"/>
          <p:cNvSpPr>
            <a:spLocks noGrp="1"/>
          </p:cNvSpPr>
          <p:nvPr>
            <p:ph type="sldNum" sz="quarter" idx="4"/>
          </p:nvPr>
        </p:nvSpPr>
        <p:spPr>
          <a:xfrm>
            <a:off x="8610600" y="88550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48585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06245"/>
            <a:ext cx="10515600" cy="55060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u numéro de diapositive 3"/>
          <p:cNvSpPr>
            <a:spLocks noGrp="1"/>
          </p:cNvSpPr>
          <p:nvPr>
            <p:ph type="sldNum" sz="quarter" idx="4"/>
          </p:nvPr>
        </p:nvSpPr>
        <p:spPr>
          <a:xfrm>
            <a:off x="8610600" y="88550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A75C-EC4C-4D33-ACF8-A8544E993E0B}" type="slidenum">
              <a:rPr lang="fr-CA" smtClean="0"/>
              <a:t>‹N°›</a:t>
            </a:fld>
            <a:endParaRPr lang="fr-CA"/>
          </a:p>
        </p:txBody>
      </p:sp>
    </p:spTree>
    <p:extLst>
      <p:ext uri="{BB962C8B-B14F-4D97-AF65-F5344CB8AC3E}">
        <p14:creationId xmlns:p14="http://schemas.microsoft.com/office/powerpoint/2010/main" val="2235510819"/>
      </p:ext>
    </p:extLst>
  </p:cSld>
  <p:clrMap bg1="lt1" tx1="dk1" bg2="lt2" tx2="dk2" accent1="accent1" accent2="accent2" accent3="accent3" accent4="accent4" accent5="accent5" accent6="accent6" hlink="hlink" folHlink="folHlink"/>
  <p:sldLayoutIdLst>
    <p:sldLayoutId id="2147483671" r:id="rId1"/>
    <p:sldLayoutId id="2147483680" r:id="rId2"/>
    <p:sldLayoutId id="2147483672" r:id="rId3"/>
    <p:sldLayoutId id="2147483673" r:id="rId4"/>
    <p:sldLayoutId id="2147483674" r:id="rId5"/>
    <p:sldLayoutId id="2147483676" r:id="rId6"/>
    <p:sldLayoutId id="2147483677" r:id="rId7"/>
    <p:sldLayoutId id="2147483678" r:id="rId8"/>
    <p:sldLayoutId id="2147483679" r:id="rId9"/>
    <p:sldLayoutId id="2147483665" r:id="rId10"/>
  </p:sldLayoutIdLst>
  <p:hf hdr="0" ftr="0" dt="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slideLayout" Target="../slideLayouts/slideLayout7.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notesSlide" Target="../notesSlides/notesSlide1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1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4.xml"/><Relationship Id="rId5" Type="http://schemas.openxmlformats.org/officeDocument/2006/relationships/tags" Target="../tags/tag63.xml"/><Relationship Id="rId4" Type="http://schemas.openxmlformats.org/officeDocument/2006/relationships/tags" Target="../tags/tag62.xml"/></Relationships>
</file>

<file path=ppt/slides/_rels/slide1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8.jpe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69.xml"/><Relationship Id="rId7" Type="http://schemas.openxmlformats.org/officeDocument/2006/relationships/slideLayout" Target="../slideLayouts/slideLayout4.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1.xml"/><Relationship Id="rId7"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4.xml"/><Relationship Id="rId5" Type="http://schemas.openxmlformats.org/officeDocument/2006/relationships/tags" Target="../tags/tag21.xml"/><Relationship Id="rId4" Type="http://schemas.openxmlformats.org/officeDocument/2006/relationships/tags" Target="../tags/tag20.xml"/></Relationships>
</file>

<file path=ppt/slides/_rels/slide8.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notesSlide" Target="../notesSlides/notesSlide8.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000" b="-1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927519" y="1622544"/>
            <a:ext cx="9980342" cy="2035125"/>
          </a:xfrm>
        </p:spPr>
        <p:txBody>
          <a:bodyPr/>
          <a:lstStyle/>
          <a:p>
            <a:r>
              <a:rPr lang="fr-CA" dirty="0"/>
              <a:t>La coupe partielle dans la région du Nord-du-Québec</a:t>
            </a:r>
          </a:p>
        </p:txBody>
      </p:sp>
      <p:sp>
        <p:nvSpPr>
          <p:cNvPr id="3" name="Sous-titre 2"/>
          <p:cNvSpPr>
            <a:spLocks noGrp="1"/>
          </p:cNvSpPr>
          <p:nvPr>
            <p:ph type="subTitle" idx="1"/>
            <p:custDataLst>
              <p:tags r:id="rId2"/>
            </p:custDataLst>
          </p:nvPr>
        </p:nvSpPr>
        <p:spPr>
          <a:xfrm>
            <a:off x="2874203" y="4217893"/>
            <a:ext cx="6443594" cy="1128253"/>
          </a:xfrm>
        </p:spPr>
        <p:txBody>
          <a:bodyPr>
            <a:normAutofit/>
          </a:bodyPr>
          <a:lstStyle/>
          <a:p>
            <a:r>
              <a:rPr lang="fr-CA" sz="2000" dirty="0"/>
              <a:t>Sonia Légaré, biologiste Ph. D.</a:t>
            </a:r>
          </a:p>
          <a:p>
            <a:r>
              <a:rPr lang="fr-CA" sz="2000" dirty="0"/>
              <a:t>Gestion des forêts du Nord-du-Québec</a:t>
            </a:r>
          </a:p>
          <a:p>
            <a:endParaRPr lang="fr-CA" sz="2000" dirty="0"/>
          </a:p>
        </p:txBody>
      </p:sp>
    </p:spTree>
    <p:extLst>
      <p:ext uri="{BB962C8B-B14F-4D97-AF65-F5344CB8AC3E}">
        <p14:creationId xmlns:p14="http://schemas.microsoft.com/office/powerpoint/2010/main" val="55853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85FD2-ADF9-7DED-7AE9-A085862CC5F0}"/>
              </a:ext>
            </a:extLst>
          </p:cNvPr>
          <p:cNvSpPr>
            <a:spLocks noGrp="1"/>
          </p:cNvSpPr>
          <p:nvPr>
            <p:ph type="title"/>
            <p:custDataLst>
              <p:tags r:id="rId1"/>
            </p:custDataLst>
          </p:nvPr>
        </p:nvSpPr>
        <p:spPr>
          <a:xfrm>
            <a:off x="694199" y="334899"/>
            <a:ext cx="10515600" cy="550605"/>
          </a:xfrm>
        </p:spPr>
        <p:txBody>
          <a:bodyPr>
            <a:normAutofit fontScale="90000"/>
          </a:bodyPr>
          <a:lstStyle/>
          <a:p>
            <a:r>
              <a:rPr lang="fr-CA" cap="all" dirty="0"/>
              <a:t>Les objectifs sylvicoles de la CPI sont-ils atteints?</a:t>
            </a:r>
          </a:p>
        </p:txBody>
      </p:sp>
      <p:sp>
        <p:nvSpPr>
          <p:cNvPr id="3" name="Espace réservé du texte 2">
            <a:extLst>
              <a:ext uri="{FF2B5EF4-FFF2-40B4-BE49-F238E27FC236}">
                <a16:creationId xmlns:a16="http://schemas.microsoft.com/office/drawing/2014/main" id="{8D291816-E86B-282C-03A4-8D91F8FD7604}"/>
              </a:ext>
            </a:extLst>
          </p:cNvPr>
          <p:cNvSpPr>
            <a:spLocks noGrp="1"/>
          </p:cNvSpPr>
          <p:nvPr>
            <p:ph type="body" idx="1"/>
            <p:custDataLst>
              <p:tags r:id="rId2"/>
            </p:custDataLst>
          </p:nvPr>
        </p:nvSpPr>
        <p:spPr>
          <a:xfrm>
            <a:off x="442067" y="1250629"/>
            <a:ext cx="10515600" cy="4064601"/>
          </a:xfrm>
        </p:spPr>
        <p:txBody>
          <a:bodyPr>
            <a:normAutofit lnSpcReduction="10000"/>
          </a:bodyPr>
          <a:lstStyle/>
          <a:p>
            <a:pPr marL="0" marR="0" lvl="1"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a:pPr>
            <a:r>
              <a:rPr kumimoji="0" lang="fr-CA" sz="2800" i="0" u="none" strike="noStrike" kern="1200" cap="none" spc="0" normalizeH="0" baseline="0" noProof="0" dirty="0">
                <a:ln>
                  <a:noFill/>
                </a:ln>
                <a:solidFill>
                  <a:srgbClr val="4472C4"/>
                </a:solidFill>
                <a:effectLst/>
                <a:uLnTx/>
                <a:uFillTx/>
                <a:latin typeface="Calibri" panose="020F0502020204030204"/>
                <a:ea typeface="+mn-ea"/>
                <a:cs typeface="+mn-cs"/>
              </a:rPr>
              <a:t>Règles de base pour limiter le chablis</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fr-CA" b="0" i="0" u="none" strike="noStrike" kern="1200" cap="none" spc="0" normalizeH="0" baseline="0" noProof="0" dirty="0">
                <a:ln>
                  <a:noFill/>
                </a:ln>
                <a:solidFill>
                  <a:schemeClr val="tx1"/>
                </a:solidFill>
                <a:effectLst/>
                <a:uLnTx/>
                <a:uFillTx/>
                <a:latin typeface="Calibri" panose="020F0502020204030204"/>
                <a:ea typeface="+mn-ea"/>
                <a:cs typeface="+mn-cs"/>
              </a:rPr>
              <a:t>Éviter l'adjacence à CPRS ou à un grand lac.</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fr-CA" b="0" i="0" u="none" strike="noStrike" kern="1200" cap="none" spc="0" normalizeH="0" baseline="0" noProof="0" dirty="0">
                <a:ln>
                  <a:noFill/>
                </a:ln>
                <a:solidFill>
                  <a:schemeClr val="tx1"/>
                </a:solidFill>
                <a:effectLst/>
                <a:uLnTx/>
                <a:uFillTx/>
                <a:latin typeface="Calibri" panose="020F0502020204030204"/>
                <a:ea typeface="+mn-ea"/>
                <a:cs typeface="+mn-cs"/>
              </a:rPr>
              <a:t>Éviter les peuplements de hauteur 1, viser surtout les peuplements hauteur 3, tolérer les peuplements de hauteur 2.</a:t>
            </a:r>
          </a:p>
          <a:p>
            <a:pPr marL="685800" marR="0" lvl="1" indent="-228600" algn="just"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fr-CA" b="0" i="0" u="none" strike="noStrike" kern="1200" cap="none" spc="0" normalizeH="0" baseline="0" noProof="0" dirty="0">
                <a:ln>
                  <a:noFill/>
                </a:ln>
                <a:solidFill>
                  <a:schemeClr val="tx1"/>
                </a:solidFill>
                <a:effectLst/>
                <a:uLnTx/>
                <a:uFillTx/>
                <a:latin typeface="Calibri" panose="020F0502020204030204"/>
                <a:ea typeface="+mn-ea"/>
                <a:cs typeface="+mn-cs"/>
              </a:rPr>
              <a:t>Éviter les sommets, les pentes et les sols minces.</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fr-CA" b="0" i="0" u="none" strike="noStrike" kern="1200" cap="none" spc="0" normalizeH="0" baseline="0" noProof="0" dirty="0">
                <a:ln>
                  <a:noFill/>
                </a:ln>
                <a:solidFill>
                  <a:schemeClr val="tx1"/>
                </a:solidFill>
                <a:effectLst/>
                <a:uLnTx/>
                <a:uFillTx/>
                <a:latin typeface="Calibri" panose="020F0502020204030204"/>
                <a:ea typeface="+mn-ea"/>
                <a:cs typeface="+mn-cs"/>
              </a:rPr>
              <a:t>Favoriser les sites bien drainés.</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fr-CA" b="0" i="0" u="none" strike="noStrike" kern="1200" cap="none" spc="0" normalizeH="0" baseline="0" noProof="0" dirty="0">
                <a:ln>
                  <a:noFill/>
                </a:ln>
                <a:solidFill>
                  <a:schemeClr val="tx1"/>
                </a:solidFill>
                <a:effectLst/>
                <a:uLnTx/>
                <a:uFillTx/>
                <a:latin typeface="Calibri" panose="020F0502020204030204"/>
                <a:ea typeface="+mn-ea"/>
                <a:cs typeface="+mn-cs"/>
              </a:rPr>
              <a:t>Limiter les blessures avec une machinerie adéquate.</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fr-CA" b="0" i="0" u="none" strike="noStrike" kern="1200" cap="none" spc="0" normalizeH="0" baseline="0" noProof="0" dirty="0">
                <a:ln>
                  <a:noFill/>
                </a:ln>
                <a:solidFill>
                  <a:schemeClr val="tx1"/>
                </a:solidFill>
                <a:effectLst/>
                <a:uLnTx/>
                <a:uFillTx/>
                <a:latin typeface="Calibri" panose="020F0502020204030204"/>
                <a:ea typeface="+mn-ea"/>
                <a:cs typeface="+mn-cs"/>
              </a:rPr>
              <a:t>Éviter les peuplements mélangés et les peuplements mixtes.</a:t>
            </a:r>
          </a:p>
        </p:txBody>
      </p:sp>
      <p:sp>
        <p:nvSpPr>
          <p:cNvPr id="4" name="Espace réservé du numéro de diapositive 3">
            <a:extLst>
              <a:ext uri="{FF2B5EF4-FFF2-40B4-BE49-F238E27FC236}">
                <a16:creationId xmlns:a16="http://schemas.microsoft.com/office/drawing/2014/main" id="{43F9C97F-02CD-59D5-AB89-C9FA73ED0340}"/>
              </a:ext>
            </a:extLst>
          </p:cNvPr>
          <p:cNvSpPr>
            <a:spLocks noGrp="1"/>
          </p:cNvSpPr>
          <p:nvPr>
            <p:ph type="sldNum" sz="quarter" idx="4"/>
            <p:custDataLst>
              <p:tags r:id="rId3"/>
            </p:custDataLst>
          </p:nvPr>
        </p:nvSpPr>
        <p:spPr/>
        <p:txBody>
          <a:bodyPr/>
          <a:lstStyle/>
          <a:p>
            <a:fld id="{511EA75C-EC4C-4D33-ACF8-A8544E993E0B}" type="slidenum">
              <a:rPr lang="fr-CA" smtClean="0"/>
              <a:t>10</a:t>
            </a:fld>
            <a:endParaRPr lang="fr-CA"/>
          </a:p>
        </p:txBody>
      </p:sp>
    </p:spTree>
    <p:extLst>
      <p:ext uri="{BB962C8B-B14F-4D97-AF65-F5344CB8AC3E}">
        <p14:creationId xmlns:p14="http://schemas.microsoft.com/office/powerpoint/2010/main" val="17267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ACD94C2-6D8E-53D6-F9BB-76F684A654ED}"/>
              </a:ext>
            </a:extLst>
          </p:cNvPr>
          <p:cNvSpPr>
            <a:spLocks noGrp="1"/>
          </p:cNvSpPr>
          <p:nvPr>
            <p:ph type="sldNum" sz="quarter" idx="4"/>
            <p:custDataLst>
              <p:tags r:id="rId1"/>
            </p:custDataLst>
          </p:nvPr>
        </p:nvSpPr>
        <p:spPr>
          <a:xfrm>
            <a:off x="8592531" y="963692"/>
            <a:ext cx="2743200" cy="365125"/>
          </a:xfrm>
        </p:spPr>
        <p:txBody>
          <a:bodyPr/>
          <a:lstStyle/>
          <a:p>
            <a:fld id="{511EA75C-EC4C-4D33-ACF8-A8544E993E0B}" type="slidenum">
              <a:rPr lang="fr-CA" smtClean="0"/>
              <a:t>11</a:t>
            </a:fld>
            <a:endParaRPr lang="fr-CA"/>
          </a:p>
        </p:txBody>
      </p:sp>
      <p:sp>
        <p:nvSpPr>
          <p:cNvPr id="3" name="ZoneTexte 2">
            <a:extLst>
              <a:ext uri="{FF2B5EF4-FFF2-40B4-BE49-F238E27FC236}">
                <a16:creationId xmlns:a16="http://schemas.microsoft.com/office/drawing/2014/main" id="{76F71A7B-791E-B0DF-C09C-D06F84D277D6}"/>
              </a:ext>
            </a:extLst>
          </p:cNvPr>
          <p:cNvSpPr txBox="1"/>
          <p:nvPr>
            <p:custDataLst>
              <p:tags r:id="rId2"/>
            </p:custDataLst>
          </p:nvPr>
        </p:nvSpPr>
        <p:spPr>
          <a:xfrm>
            <a:off x="7859953" y="1401093"/>
            <a:ext cx="3763323" cy="830997"/>
          </a:xfrm>
          <a:prstGeom prst="rect">
            <a:avLst/>
          </a:prstGeom>
          <a:solidFill>
            <a:srgbClr val="FFC000">
              <a:lumMod val="20000"/>
              <a:lumOff val="80000"/>
            </a:srgbClr>
          </a:solidFill>
          <a:ln>
            <a:solidFill>
              <a:schemeClr val="bg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200" b="0" i="0" u="none" strike="noStrike" kern="0" cap="none" spc="0" normalizeH="0" baseline="0" noProof="0" dirty="0">
                <a:ln>
                  <a:noFill/>
                </a:ln>
                <a:solidFill>
                  <a:prstClr val="black"/>
                </a:solidFill>
                <a:effectLst/>
                <a:uLnTx/>
                <a:uFillTx/>
              </a:rPr>
              <a:t>Favoriser l’aménagement de « </a:t>
            </a:r>
            <a:r>
              <a:rPr kumimoji="0" lang="fr-CA" sz="1200" b="1" i="0" u="none" strike="noStrike" kern="0" cap="none" spc="0" normalizeH="0" baseline="0" noProof="0" dirty="0">
                <a:ln>
                  <a:noFill/>
                </a:ln>
                <a:solidFill>
                  <a:prstClr val="black"/>
                </a:solidFill>
                <a:effectLst/>
                <a:uLnTx/>
                <a:uFillTx/>
              </a:rPr>
              <a:t>chantier de coupe partielle</a:t>
            </a:r>
            <a:r>
              <a:rPr kumimoji="0" lang="fr-CA" sz="1200" b="0" i="0" u="none" strike="noStrike" kern="0" cap="none" spc="0" normalizeH="0" baseline="0" noProof="0" dirty="0">
                <a:ln>
                  <a:noFill/>
                </a:ln>
                <a:solidFill>
                  <a:prstClr val="black"/>
                </a:solidFill>
                <a:effectLst/>
                <a:uLnTx/>
                <a:uFillTx/>
              </a:rPr>
              <a:t> » pourrait </a:t>
            </a:r>
            <a:r>
              <a:rPr kumimoji="0" lang="fr-CA" sz="1200" b="0" i="0" u="none" strike="noStrike" kern="0" cap="none" spc="0" normalizeH="0" baseline="0" noProof="0" dirty="0">
                <a:ln>
                  <a:noFill/>
                </a:ln>
                <a:solidFill>
                  <a:srgbClr val="000000"/>
                </a:solidFill>
                <a:effectLst/>
                <a:uLnTx/>
                <a:uFillTx/>
              </a:rPr>
              <a:t>contribuer à la rentabilité </a:t>
            </a:r>
            <a:r>
              <a:rPr kumimoji="0" lang="fr-CA" sz="1200" b="0" i="0" u="none" strike="noStrike" kern="0" cap="none" spc="0" normalizeH="0" baseline="0" noProof="0" dirty="0">
                <a:ln>
                  <a:noFill/>
                </a:ln>
                <a:solidFill>
                  <a:prstClr val="black"/>
                </a:solidFill>
                <a:effectLst/>
                <a:uLnTx/>
                <a:uFillTx/>
              </a:rPr>
              <a:t>du 2</a:t>
            </a:r>
            <a:r>
              <a:rPr kumimoji="0" lang="fr-CA" sz="1200" b="0" i="0" u="none" strike="noStrike" kern="0" cap="none" spc="0" normalizeH="0" baseline="30000" noProof="0" dirty="0">
                <a:ln>
                  <a:noFill/>
                </a:ln>
                <a:solidFill>
                  <a:prstClr val="black"/>
                </a:solidFill>
                <a:effectLst/>
                <a:uLnTx/>
                <a:uFillTx/>
              </a:rPr>
              <a:t>e</a:t>
            </a:r>
            <a:r>
              <a:rPr kumimoji="0" lang="fr-CA" sz="1200" b="0" i="0" u="none" strike="noStrike" kern="0" cap="none" spc="0" normalizeH="0" baseline="0" noProof="0" dirty="0">
                <a:ln>
                  <a:noFill/>
                </a:ln>
                <a:solidFill>
                  <a:prstClr val="black"/>
                </a:solidFill>
                <a:effectLst/>
                <a:uLnTx/>
                <a:uFillTx/>
              </a:rPr>
              <a:t> passage. Ces chantiers pourraient être concentrés dans les secteurs où le réseau de </a:t>
            </a:r>
            <a:r>
              <a:rPr kumimoji="0" lang="fr-CA" sz="1200" b="1" i="0" u="none" strike="noStrike" kern="0" cap="none" spc="0" normalizeH="0" baseline="0" noProof="0" dirty="0">
                <a:ln>
                  <a:noFill/>
                </a:ln>
                <a:solidFill>
                  <a:prstClr val="black"/>
                </a:solidFill>
                <a:effectLst/>
                <a:uLnTx/>
                <a:uFillTx/>
              </a:rPr>
              <a:t>chemins</a:t>
            </a:r>
            <a:r>
              <a:rPr kumimoji="0" lang="fr-CA" sz="1200" b="0" i="0" u="none" strike="noStrike" kern="0" cap="none" spc="0" normalizeH="0" baseline="0" noProof="0" dirty="0">
                <a:ln>
                  <a:noFill/>
                </a:ln>
                <a:solidFill>
                  <a:prstClr val="black"/>
                </a:solidFill>
                <a:effectLst/>
                <a:uLnTx/>
                <a:uFillTx/>
              </a:rPr>
              <a:t> est pérenne.</a:t>
            </a:r>
          </a:p>
        </p:txBody>
      </p:sp>
      <p:sp>
        <p:nvSpPr>
          <p:cNvPr id="4" name="ZoneTexte 3">
            <a:extLst>
              <a:ext uri="{FF2B5EF4-FFF2-40B4-BE49-F238E27FC236}">
                <a16:creationId xmlns:a16="http://schemas.microsoft.com/office/drawing/2014/main" id="{1451A38B-3D3B-5AFD-3425-28A5BBF11D1C}"/>
              </a:ext>
            </a:extLst>
          </p:cNvPr>
          <p:cNvSpPr txBox="1"/>
          <p:nvPr>
            <p:custDataLst>
              <p:tags r:id="rId3"/>
            </p:custDataLst>
          </p:nvPr>
        </p:nvSpPr>
        <p:spPr>
          <a:xfrm>
            <a:off x="8823085" y="3136542"/>
            <a:ext cx="2800192" cy="1200329"/>
          </a:xfrm>
          <a:prstGeom prst="rect">
            <a:avLst/>
          </a:prstGeom>
          <a:solidFill>
            <a:srgbClr val="FFC000">
              <a:lumMod val="20000"/>
              <a:lumOff val="80000"/>
            </a:srgbClr>
          </a:solidFill>
          <a:ln>
            <a:solidFill>
              <a:schemeClr val="bg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200" b="0" i="0" u="none" strike="noStrike" kern="0" cap="none" spc="0" normalizeH="0" baseline="0" noProof="0" dirty="0">
                <a:ln>
                  <a:noFill/>
                </a:ln>
                <a:solidFill>
                  <a:prstClr val="black"/>
                </a:solidFill>
                <a:effectLst/>
                <a:uLnTx/>
                <a:uFillTx/>
              </a:rPr>
              <a:t>Les opérations d’hiver sont plus fréquentes</a:t>
            </a:r>
            <a:r>
              <a:rPr kumimoji="0" lang="fr-CA" sz="1200" b="0" i="0" u="none" strike="noStrike" kern="0" cap="none" spc="0" normalizeH="0" baseline="0" noProof="0" dirty="0">
                <a:ln>
                  <a:noFill/>
                </a:ln>
                <a:solidFill>
                  <a:srgbClr val="000000"/>
                </a:solidFill>
                <a:effectLst/>
                <a:uLnTx/>
                <a:uFillTx/>
              </a:rPr>
              <a:t>; les secteurs d’été sont relativement rares. </a:t>
            </a:r>
            <a:r>
              <a:rPr kumimoji="0" lang="fr-CA" sz="1200" b="0" i="0" u="none" kern="0" cap="none" spc="0" normalizeH="0" baseline="0" noProof="0" dirty="0">
                <a:ln>
                  <a:noFill/>
                </a:ln>
                <a:solidFill>
                  <a:srgbClr val="000000"/>
                </a:solidFill>
                <a:effectLst/>
                <a:uLnTx/>
                <a:uFillTx/>
              </a:rPr>
              <a:t>Cette situation </a:t>
            </a:r>
            <a:r>
              <a:rPr kumimoji="0" lang="fr-CA" sz="1200" b="0" i="0" u="none" strike="noStrike" kern="0" cap="none" spc="0" normalizeH="0" baseline="0" noProof="0" dirty="0">
                <a:ln>
                  <a:noFill/>
                </a:ln>
                <a:solidFill>
                  <a:srgbClr val="000000"/>
                </a:solidFill>
                <a:effectLst/>
                <a:uLnTx/>
                <a:uFillTx/>
              </a:rPr>
              <a:t>est peu propice à la création de lits de </a:t>
            </a:r>
            <a:r>
              <a:rPr kumimoji="0" lang="fr-CA" sz="1200" b="0" i="0" u="none" strike="noStrike" kern="0" cap="none" spc="0" normalizeH="0" baseline="0" noProof="0" dirty="0">
                <a:ln>
                  <a:noFill/>
                </a:ln>
                <a:solidFill>
                  <a:prstClr val="black"/>
                </a:solidFill>
                <a:effectLst/>
                <a:uLnTx/>
                <a:uFillTx/>
              </a:rPr>
              <a:t>germination adéquats ou d’une préparation de terrain dans les sentiers.</a:t>
            </a:r>
          </a:p>
        </p:txBody>
      </p:sp>
      <p:sp>
        <p:nvSpPr>
          <p:cNvPr id="6" name="ZoneTexte 5">
            <a:extLst>
              <a:ext uri="{FF2B5EF4-FFF2-40B4-BE49-F238E27FC236}">
                <a16:creationId xmlns:a16="http://schemas.microsoft.com/office/drawing/2014/main" id="{6DC47B68-EDDB-599B-E0E4-19F8D5C9E2B5}"/>
              </a:ext>
            </a:extLst>
          </p:cNvPr>
          <p:cNvSpPr txBox="1"/>
          <p:nvPr>
            <p:custDataLst>
              <p:tags r:id="rId4"/>
            </p:custDataLst>
          </p:nvPr>
        </p:nvSpPr>
        <p:spPr>
          <a:xfrm>
            <a:off x="5629675" y="4937027"/>
            <a:ext cx="4334456" cy="1200329"/>
          </a:xfrm>
          <a:prstGeom prst="rect">
            <a:avLst/>
          </a:prstGeom>
          <a:solidFill>
            <a:srgbClr val="FFC000">
              <a:lumMod val="20000"/>
              <a:lumOff val="80000"/>
            </a:srgbClr>
          </a:solidFill>
          <a:ln>
            <a:solidFill>
              <a:schemeClr val="bg2"/>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200" b="0" i="0" u="none" strike="noStrike" kern="0" cap="none" spc="0" normalizeH="0" baseline="0" noProof="0" dirty="0">
                <a:ln>
                  <a:noFill/>
                </a:ln>
                <a:solidFill>
                  <a:prstClr val="black"/>
                </a:solidFill>
                <a:effectLst/>
                <a:uLnTx/>
                <a:uFillTx/>
              </a:rPr>
              <a:t>La région présente une faible proportion de peuplements ayant une structure irrégulière. Les sites riches sont aussi peu abondants. Les efforts pourraient être orientés dans les unités d’aménagement où la proportion de vieilles forêts est basse ou la proportion de sites protégés est plus faible. Envisager la CPI comme une action de restauration à long terme.</a:t>
            </a:r>
          </a:p>
        </p:txBody>
      </p:sp>
      <p:sp>
        <p:nvSpPr>
          <p:cNvPr id="7" name="ZoneTexte 6">
            <a:extLst>
              <a:ext uri="{FF2B5EF4-FFF2-40B4-BE49-F238E27FC236}">
                <a16:creationId xmlns:a16="http://schemas.microsoft.com/office/drawing/2014/main" id="{2745500F-AFEB-7A42-206C-30CC12243529}"/>
              </a:ext>
            </a:extLst>
          </p:cNvPr>
          <p:cNvSpPr txBox="1"/>
          <p:nvPr>
            <p:custDataLst>
              <p:tags r:id="rId5"/>
            </p:custDataLst>
          </p:nvPr>
        </p:nvSpPr>
        <p:spPr>
          <a:xfrm>
            <a:off x="492452" y="1509344"/>
            <a:ext cx="4314859" cy="3046988"/>
          </a:xfrm>
          <a:prstGeom prst="rect">
            <a:avLst/>
          </a:prstGeom>
          <a:solidFill>
            <a:srgbClr val="4472C4">
              <a:lumMod val="5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2000" b="1" i="0" u="none" strike="noStrike" kern="0" cap="none" spc="0" normalizeH="0" baseline="0" noProof="0" dirty="0">
                <a:ln>
                  <a:noFill/>
                </a:ln>
                <a:solidFill>
                  <a:prstClr val="white"/>
                </a:solidFill>
                <a:effectLst/>
                <a:uLnTx/>
                <a:uFillTx/>
              </a:rPr>
              <a:t>Objectifs spécifiques</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0" cap="none" spc="0" normalizeH="0" baseline="0" noProof="0" dirty="0">
                <a:ln>
                  <a:noFill/>
                </a:ln>
                <a:solidFill>
                  <a:prstClr val="white"/>
                </a:solidFill>
                <a:effectLst/>
                <a:uLnTx/>
                <a:uFillTx/>
              </a:rPr>
              <a:t>Maintenir un couvert, gros chicot, arbres fauniques et DLG</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800" b="0" i="0" u="none" strike="noStrike" kern="0" cap="none" spc="0" normalizeH="0" baseline="0" noProof="0" dirty="0">
              <a:ln>
                <a:noFill/>
              </a:ln>
              <a:solidFill>
                <a:prstClr val="white"/>
              </a:solidFill>
              <a:effectLst/>
              <a:uLnTx/>
              <a:uFillTx/>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0" cap="none" spc="0" normalizeH="0" baseline="0" noProof="0" dirty="0">
                <a:ln>
                  <a:noFill/>
                </a:ln>
                <a:solidFill>
                  <a:prstClr val="white"/>
                </a:solidFill>
                <a:effectLst/>
                <a:uLnTx/>
                <a:uFillTx/>
              </a:rPr>
              <a:t>Structure irrégulière              (</a:t>
            </a:r>
            <a:r>
              <a:rPr kumimoji="0" lang="fr-CA" sz="2000" b="0" i="0" u="none" strike="noStrike" kern="0" cap="none" spc="0" normalizeH="0" baseline="0" noProof="0" dirty="0">
                <a:ln>
                  <a:noFill/>
                </a:ln>
                <a:solidFill>
                  <a:schemeClr val="bg1"/>
                </a:solidFill>
                <a:effectLst/>
                <a:uLnTx/>
                <a:uFillTx/>
              </a:rPr>
              <a:t>produire</a:t>
            </a:r>
            <a:r>
              <a:rPr kumimoji="0" lang="fr-CA" sz="2000" b="0" i="0" u="none" strike="noStrike" kern="0" cap="none" spc="0" normalizeH="0" baseline="0" noProof="0" dirty="0">
                <a:ln>
                  <a:noFill/>
                </a:ln>
                <a:solidFill>
                  <a:srgbClr val="FF0000"/>
                </a:solidFill>
                <a:effectLst/>
                <a:uLnTx/>
                <a:uFillTx/>
              </a:rPr>
              <a:t> </a:t>
            </a:r>
            <a:r>
              <a:rPr kumimoji="0" lang="fr-CA" sz="2000" b="0" i="0" u="none" strike="noStrike" kern="0" cap="none" spc="0" normalizeH="0" baseline="0" noProof="0" dirty="0">
                <a:ln>
                  <a:noFill/>
                </a:ln>
                <a:solidFill>
                  <a:prstClr val="white"/>
                </a:solidFill>
                <a:effectLst/>
                <a:uLnTx/>
                <a:uFillTx/>
              </a:rPr>
              <a:t>une nouvelle cohorte)</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800" b="0" i="0" u="none" strike="noStrike" kern="0" cap="none" spc="0" normalizeH="0" baseline="0" noProof="0" dirty="0">
              <a:ln>
                <a:noFill/>
              </a:ln>
              <a:solidFill>
                <a:prstClr val="white"/>
              </a:solidFill>
              <a:effectLst/>
              <a:uLnTx/>
              <a:uFillTx/>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0" cap="none" spc="0" normalizeH="0" baseline="0" noProof="0" dirty="0">
                <a:ln>
                  <a:noFill/>
                </a:ln>
                <a:solidFill>
                  <a:prstClr val="white"/>
                </a:solidFill>
                <a:effectLst/>
                <a:uLnTx/>
                <a:uFillTx/>
              </a:rPr>
              <a:t>Réduire le chablis et la végétation concurrente</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800" b="0" i="0" u="none" strike="noStrike" kern="0" cap="none" spc="0" normalizeH="0" baseline="0" noProof="0" dirty="0">
              <a:ln>
                <a:noFill/>
              </a:ln>
              <a:solidFill>
                <a:prstClr val="white"/>
              </a:solidFill>
              <a:effectLst/>
              <a:uLnTx/>
              <a:uFillTx/>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0" cap="none" spc="0" normalizeH="0" baseline="0" noProof="0" dirty="0">
                <a:ln>
                  <a:noFill/>
                </a:ln>
                <a:solidFill>
                  <a:prstClr val="white"/>
                </a:solidFill>
                <a:effectLst/>
                <a:uLnTx/>
                <a:uFillTx/>
              </a:rPr>
              <a:t>Rentabi</a:t>
            </a:r>
            <a:r>
              <a:rPr kumimoji="0" lang="fr-CA" sz="2000" b="0" i="0" u="none" strike="noStrike" kern="0" cap="none" spc="0" normalizeH="0" baseline="0" noProof="0" dirty="0">
                <a:ln>
                  <a:noFill/>
                </a:ln>
                <a:solidFill>
                  <a:schemeClr val="bg1"/>
                </a:solidFill>
                <a:effectLst/>
                <a:uLnTx/>
                <a:uFillTx/>
              </a:rPr>
              <a:t>liser </a:t>
            </a:r>
            <a:r>
              <a:rPr kumimoji="0" lang="fr-CA" sz="2000" b="0" i="0" u="none" strike="noStrike" kern="0" cap="none" spc="0" normalizeH="0" baseline="0" noProof="0" dirty="0">
                <a:ln>
                  <a:noFill/>
                </a:ln>
                <a:solidFill>
                  <a:prstClr val="white"/>
                </a:solidFill>
                <a:effectLst/>
                <a:uLnTx/>
                <a:uFillTx/>
              </a:rPr>
              <a:t>l’opération</a:t>
            </a:r>
          </a:p>
          <a:p>
            <a:pPr marL="0" marR="0" lvl="1" indent="0" defTabSz="914400" eaLnBrk="1" fontAlgn="auto" latinLnBrk="0" hangingPunct="1">
              <a:lnSpc>
                <a:spcPct val="100000"/>
              </a:lnSpc>
              <a:spcBef>
                <a:spcPts val="0"/>
              </a:spcBef>
              <a:spcAft>
                <a:spcPts val="0"/>
              </a:spcAft>
              <a:buClrTx/>
              <a:buSzTx/>
              <a:buFontTx/>
              <a:buNone/>
              <a:tabLst/>
              <a:defRPr/>
            </a:pPr>
            <a:endParaRPr kumimoji="0" lang="fr-CA" sz="800" b="0" i="0" u="none" strike="noStrike" kern="0" cap="none" spc="0" normalizeH="0" baseline="0" noProof="0" dirty="0">
              <a:ln>
                <a:noFill/>
              </a:ln>
              <a:solidFill>
                <a:prstClr val="white"/>
              </a:solidFill>
              <a:effectLst/>
              <a:uLnTx/>
              <a:uFillTx/>
            </a:endParaRPr>
          </a:p>
        </p:txBody>
      </p:sp>
      <p:cxnSp>
        <p:nvCxnSpPr>
          <p:cNvPr id="8" name="Connecteur droit avec flèche 7">
            <a:extLst>
              <a:ext uri="{FF2B5EF4-FFF2-40B4-BE49-F238E27FC236}">
                <a16:creationId xmlns:a16="http://schemas.microsoft.com/office/drawing/2014/main" id="{CDE0B44F-5D31-4E7B-870C-BC5ED8A6118F}"/>
              </a:ext>
            </a:extLst>
          </p:cNvPr>
          <p:cNvCxnSpPr>
            <a:cxnSpLocks/>
          </p:cNvCxnSpPr>
          <p:nvPr>
            <p:custDataLst>
              <p:tags r:id="rId6"/>
            </p:custDataLst>
          </p:nvPr>
        </p:nvCxnSpPr>
        <p:spPr>
          <a:xfrm>
            <a:off x="3820574" y="3560653"/>
            <a:ext cx="1203833" cy="0"/>
          </a:xfrm>
          <a:prstGeom prst="straightConnector1">
            <a:avLst/>
          </a:prstGeom>
          <a:noFill/>
          <a:ln w="38100" cap="flat" cmpd="sng" algn="ctr">
            <a:solidFill>
              <a:srgbClr val="4472C4"/>
            </a:solidFill>
            <a:prstDash val="solid"/>
            <a:miter lim="800000"/>
            <a:tailEnd type="triangle"/>
          </a:ln>
          <a:effectLst/>
        </p:spPr>
      </p:cxnSp>
      <p:sp>
        <p:nvSpPr>
          <p:cNvPr id="9" name="ZoneTexte 8">
            <a:extLst>
              <a:ext uri="{FF2B5EF4-FFF2-40B4-BE49-F238E27FC236}">
                <a16:creationId xmlns:a16="http://schemas.microsoft.com/office/drawing/2014/main" id="{C00F6CB2-430F-028C-D3D4-A815A91354B0}"/>
              </a:ext>
            </a:extLst>
          </p:cNvPr>
          <p:cNvSpPr txBox="1"/>
          <p:nvPr>
            <p:custDataLst>
              <p:tags r:id="rId7"/>
            </p:custDataLst>
          </p:nvPr>
        </p:nvSpPr>
        <p:spPr>
          <a:xfrm>
            <a:off x="5050737" y="3398725"/>
            <a:ext cx="3077003"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600" b="0" i="0" u="none" strike="noStrike" kern="0" cap="none" spc="0" normalizeH="0" baseline="0" noProof="0" dirty="0">
                <a:ln>
                  <a:noFill/>
                </a:ln>
                <a:solidFill>
                  <a:prstClr val="black"/>
                </a:solidFill>
                <a:effectLst/>
                <a:uLnTx/>
                <a:uFillTx/>
              </a:rPr>
              <a:t>Doser le prélèvement afin de réduire l’ouverture du peuplement (35-45 %), moins de 33 % si le risque de chablis est plus grand</a:t>
            </a:r>
          </a:p>
        </p:txBody>
      </p:sp>
      <p:sp>
        <p:nvSpPr>
          <p:cNvPr id="10" name="ZoneTexte 9">
            <a:extLst>
              <a:ext uri="{FF2B5EF4-FFF2-40B4-BE49-F238E27FC236}">
                <a16:creationId xmlns:a16="http://schemas.microsoft.com/office/drawing/2014/main" id="{FD3FF432-7E85-29A2-90F6-705712469F6E}"/>
              </a:ext>
            </a:extLst>
          </p:cNvPr>
          <p:cNvSpPr txBox="1"/>
          <p:nvPr>
            <p:custDataLst>
              <p:tags r:id="rId8"/>
            </p:custDataLst>
          </p:nvPr>
        </p:nvSpPr>
        <p:spPr>
          <a:xfrm>
            <a:off x="492452" y="4865645"/>
            <a:ext cx="4002524" cy="10772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600" b="0" i="0" u="none" strike="noStrike" kern="0" cap="none" spc="0" normalizeH="0" baseline="0" noProof="0" dirty="0">
                <a:ln>
                  <a:noFill/>
                </a:ln>
                <a:solidFill>
                  <a:prstClr val="black"/>
                </a:solidFill>
                <a:effectLst/>
                <a:uLnTx/>
                <a:uFillTx/>
              </a:rPr>
              <a:t>Sélectionner des peuplements </a:t>
            </a:r>
            <a:r>
              <a:rPr kumimoji="0" lang="fr-CA" sz="1600" b="1" i="0" u="none" strike="noStrike" kern="0" cap="none" spc="0" normalizeH="0" baseline="0" noProof="0" dirty="0">
                <a:ln>
                  <a:noFill/>
                </a:ln>
                <a:solidFill>
                  <a:prstClr val="black"/>
                </a:solidFill>
                <a:effectLst/>
                <a:uLnTx/>
                <a:uFillTx/>
              </a:rPr>
              <a:t>riche</a:t>
            </a:r>
            <a:r>
              <a:rPr kumimoji="0" lang="fr-CA" sz="1600" b="0" i="0" u="none" strike="noStrike" kern="0" cap="none" spc="0" normalizeH="0" baseline="0" noProof="0" dirty="0">
                <a:ln>
                  <a:noFill/>
                </a:ln>
                <a:solidFill>
                  <a:prstClr val="black"/>
                </a:solidFill>
                <a:effectLst/>
                <a:uLnTx/>
                <a:uFillTx/>
              </a:rPr>
              <a:t>s, des secteurs avec un réseau de </a:t>
            </a:r>
            <a:r>
              <a:rPr kumimoji="0" lang="fr-CA" sz="1600" b="1" i="0" u="none" strike="noStrike" kern="0" cap="none" spc="0" normalizeH="0" baseline="0" noProof="0" dirty="0">
                <a:ln>
                  <a:noFill/>
                </a:ln>
                <a:solidFill>
                  <a:prstClr val="black"/>
                </a:solidFill>
                <a:effectLst/>
                <a:uLnTx/>
                <a:uFillTx/>
              </a:rPr>
              <a:t>chemins forestiers </a:t>
            </a:r>
            <a:r>
              <a:rPr kumimoji="0" lang="fr-CA" sz="1600" b="0" i="0" u="none" strike="noStrike" kern="0" cap="none" spc="0" normalizeH="0" baseline="0" noProof="0" dirty="0">
                <a:ln>
                  <a:noFill/>
                </a:ln>
                <a:solidFill>
                  <a:prstClr val="black"/>
                </a:solidFill>
                <a:effectLst/>
                <a:uLnTx/>
                <a:uFillTx/>
              </a:rPr>
              <a:t>pérenne/permanent, prendre en compte les </a:t>
            </a:r>
            <a:r>
              <a:rPr kumimoji="0" lang="fr-CA" sz="1600" b="1" i="0" u="none" strike="noStrike" kern="0" cap="none" spc="0" normalizeH="0" baseline="0" noProof="0" dirty="0">
                <a:ln>
                  <a:noFill/>
                </a:ln>
                <a:solidFill>
                  <a:prstClr val="black"/>
                </a:solidFill>
                <a:effectLst/>
                <a:uLnTx/>
                <a:uFillTx/>
              </a:rPr>
              <a:t>avantages sociaux et écologiques</a:t>
            </a:r>
            <a:r>
              <a:rPr kumimoji="0" lang="fr-CA" sz="1600" b="0" i="0" u="none" strike="noStrike" kern="0" cap="none" spc="0" normalizeH="0" baseline="0" noProof="0" dirty="0">
                <a:ln>
                  <a:noFill/>
                </a:ln>
                <a:solidFill>
                  <a:prstClr val="black"/>
                </a:solidFill>
                <a:effectLst/>
                <a:uLnTx/>
                <a:uFillTx/>
              </a:rPr>
              <a:t>.</a:t>
            </a:r>
          </a:p>
        </p:txBody>
      </p:sp>
      <p:cxnSp>
        <p:nvCxnSpPr>
          <p:cNvPr id="11" name="Connecteur droit avec flèche 10">
            <a:extLst>
              <a:ext uri="{FF2B5EF4-FFF2-40B4-BE49-F238E27FC236}">
                <a16:creationId xmlns:a16="http://schemas.microsoft.com/office/drawing/2014/main" id="{80774A31-C739-427D-B1A5-EA24A782E37B}"/>
              </a:ext>
            </a:extLst>
          </p:cNvPr>
          <p:cNvCxnSpPr>
            <a:cxnSpLocks/>
          </p:cNvCxnSpPr>
          <p:nvPr>
            <p:custDataLst>
              <p:tags r:id="rId9"/>
            </p:custDataLst>
          </p:nvPr>
        </p:nvCxnSpPr>
        <p:spPr>
          <a:xfrm>
            <a:off x="3263618" y="4362878"/>
            <a:ext cx="0" cy="514909"/>
          </a:xfrm>
          <a:prstGeom prst="straightConnector1">
            <a:avLst/>
          </a:prstGeom>
          <a:noFill/>
          <a:ln w="38100" cap="flat" cmpd="sng" algn="ctr">
            <a:solidFill>
              <a:srgbClr val="4472C4"/>
            </a:solidFill>
            <a:prstDash val="solid"/>
            <a:miter lim="800000"/>
            <a:tailEnd type="triangle"/>
          </a:ln>
          <a:effectLst/>
        </p:spPr>
      </p:cxnSp>
      <p:cxnSp>
        <p:nvCxnSpPr>
          <p:cNvPr id="12" name="Connecteur droit avec flèche 11">
            <a:extLst>
              <a:ext uri="{FF2B5EF4-FFF2-40B4-BE49-F238E27FC236}">
                <a16:creationId xmlns:a16="http://schemas.microsoft.com/office/drawing/2014/main" id="{DD8B9B16-54E9-6FAD-1B76-F8603F9493B3}"/>
              </a:ext>
            </a:extLst>
          </p:cNvPr>
          <p:cNvCxnSpPr>
            <a:cxnSpLocks/>
          </p:cNvCxnSpPr>
          <p:nvPr>
            <p:custDataLst>
              <p:tags r:id="rId10"/>
            </p:custDataLst>
          </p:nvPr>
        </p:nvCxnSpPr>
        <p:spPr>
          <a:xfrm flipV="1">
            <a:off x="3648760" y="2767028"/>
            <a:ext cx="1401977" cy="11723"/>
          </a:xfrm>
          <a:prstGeom prst="straightConnector1">
            <a:avLst/>
          </a:prstGeom>
          <a:noFill/>
          <a:ln w="38100" cap="flat" cmpd="sng" algn="ctr">
            <a:solidFill>
              <a:srgbClr val="4472C4"/>
            </a:solidFill>
            <a:prstDash val="solid"/>
            <a:miter lim="800000"/>
            <a:tailEnd type="triangle"/>
          </a:ln>
          <a:effectLst/>
        </p:spPr>
      </p:cxnSp>
      <p:sp>
        <p:nvSpPr>
          <p:cNvPr id="13" name="ZoneTexte 12">
            <a:extLst>
              <a:ext uri="{FF2B5EF4-FFF2-40B4-BE49-F238E27FC236}">
                <a16:creationId xmlns:a16="http://schemas.microsoft.com/office/drawing/2014/main" id="{B994FDDD-AA19-350F-6CB6-2B14B43FB384}"/>
              </a:ext>
            </a:extLst>
          </p:cNvPr>
          <p:cNvSpPr txBox="1"/>
          <p:nvPr>
            <p:custDataLst>
              <p:tags r:id="rId11"/>
            </p:custDataLst>
          </p:nvPr>
        </p:nvSpPr>
        <p:spPr>
          <a:xfrm>
            <a:off x="5050737" y="2598515"/>
            <a:ext cx="390857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600" b="0" i="0" u="none" strike="noStrike" kern="0" cap="none" spc="0" normalizeH="0" baseline="0" noProof="0" dirty="0">
                <a:ln>
                  <a:noFill/>
                </a:ln>
                <a:solidFill>
                  <a:prstClr val="black"/>
                </a:solidFill>
                <a:effectLst/>
                <a:uLnTx/>
                <a:uFillTx/>
              </a:rPr>
              <a:t>S’assurer de créer des microsites, favoriser les opérations en été ou prévoir un scarifiage</a:t>
            </a:r>
          </a:p>
        </p:txBody>
      </p:sp>
      <p:cxnSp>
        <p:nvCxnSpPr>
          <p:cNvPr id="14" name="Connecteur droit avec flèche 13">
            <a:extLst>
              <a:ext uri="{FF2B5EF4-FFF2-40B4-BE49-F238E27FC236}">
                <a16:creationId xmlns:a16="http://schemas.microsoft.com/office/drawing/2014/main" id="{18CF48C8-3AA7-12B8-8D77-9EA4AA777BC4}"/>
              </a:ext>
            </a:extLst>
          </p:cNvPr>
          <p:cNvCxnSpPr>
            <a:cxnSpLocks/>
          </p:cNvCxnSpPr>
          <p:nvPr>
            <p:custDataLst>
              <p:tags r:id="rId12"/>
            </p:custDataLst>
          </p:nvPr>
        </p:nvCxnSpPr>
        <p:spPr>
          <a:xfrm>
            <a:off x="4257730" y="2036430"/>
            <a:ext cx="766678" cy="0"/>
          </a:xfrm>
          <a:prstGeom prst="straightConnector1">
            <a:avLst/>
          </a:prstGeom>
          <a:noFill/>
          <a:ln w="38100" cap="flat" cmpd="sng" algn="ctr">
            <a:solidFill>
              <a:srgbClr val="4472C4"/>
            </a:solidFill>
            <a:prstDash val="solid"/>
            <a:miter lim="800000"/>
            <a:tailEnd type="triangle"/>
          </a:ln>
          <a:effectLst/>
        </p:spPr>
      </p:cxnSp>
      <p:sp>
        <p:nvSpPr>
          <p:cNvPr id="15" name="ZoneTexte 14">
            <a:extLst>
              <a:ext uri="{FF2B5EF4-FFF2-40B4-BE49-F238E27FC236}">
                <a16:creationId xmlns:a16="http://schemas.microsoft.com/office/drawing/2014/main" id="{296D79F5-7325-602B-F2D7-129FB8AB1088}"/>
              </a:ext>
            </a:extLst>
          </p:cNvPr>
          <p:cNvSpPr txBox="1"/>
          <p:nvPr>
            <p:custDataLst>
              <p:tags r:id="rId13"/>
            </p:custDataLst>
          </p:nvPr>
        </p:nvSpPr>
        <p:spPr>
          <a:xfrm>
            <a:off x="5024408" y="1634275"/>
            <a:ext cx="2325831"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600" b="0" i="0" u="none" strike="noStrike" kern="0" cap="none" spc="0" normalizeH="0" baseline="0" noProof="0" dirty="0">
                <a:ln>
                  <a:noFill/>
                </a:ln>
                <a:solidFill>
                  <a:prstClr val="black"/>
                </a:solidFill>
                <a:effectLst/>
                <a:uLnTx/>
                <a:uFillTx/>
              </a:rPr>
              <a:t>Prévoir des legs lors de la coupe de régénération et coupe finale (semenciers)</a:t>
            </a:r>
          </a:p>
        </p:txBody>
      </p:sp>
      <p:sp>
        <p:nvSpPr>
          <p:cNvPr id="16" name="Flèche : angle droit 15">
            <a:extLst>
              <a:ext uri="{FF2B5EF4-FFF2-40B4-BE49-F238E27FC236}">
                <a16:creationId xmlns:a16="http://schemas.microsoft.com/office/drawing/2014/main" id="{4E55BA9A-4D5B-C29E-8807-8896F14D5C0A}"/>
              </a:ext>
            </a:extLst>
          </p:cNvPr>
          <p:cNvSpPr/>
          <p:nvPr>
            <p:custDataLst>
              <p:tags r:id="rId14"/>
            </p:custDataLst>
          </p:nvPr>
        </p:nvSpPr>
        <p:spPr>
          <a:xfrm flipV="1">
            <a:off x="8823085" y="2763968"/>
            <a:ext cx="1042810" cy="328147"/>
          </a:xfrm>
          <a:prstGeom prst="bentUpArrow">
            <a:avLst>
              <a:gd name="adj1" fmla="val 7799"/>
              <a:gd name="adj2" fmla="val 12339"/>
              <a:gd name="adj3" fmla="val 22599"/>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 name="Connecteur droit avec flèche 16">
            <a:extLst>
              <a:ext uri="{FF2B5EF4-FFF2-40B4-BE49-F238E27FC236}">
                <a16:creationId xmlns:a16="http://schemas.microsoft.com/office/drawing/2014/main" id="{0A0ACEE7-D5FC-E212-3B56-EAD7A0DBA4CA}"/>
              </a:ext>
            </a:extLst>
          </p:cNvPr>
          <p:cNvCxnSpPr>
            <a:cxnSpLocks/>
          </p:cNvCxnSpPr>
          <p:nvPr>
            <p:custDataLst>
              <p:tags r:id="rId15"/>
            </p:custDataLst>
          </p:nvPr>
        </p:nvCxnSpPr>
        <p:spPr>
          <a:xfrm>
            <a:off x="4488917" y="5264972"/>
            <a:ext cx="1089641" cy="0"/>
          </a:xfrm>
          <a:prstGeom prst="straightConnector1">
            <a:avLst/>
          </a:prstGeom>
          <a:noFill/>
          <a:ln w="38100" cap="flat" cmpd="sng" algn="ctr">
            <a:solidFill>
              <a:srgbClr val="4472C4"/>
            </a:solidFill>
            <a:prstDash val="solid"/>
            <a:miter lim="800000"/>
            <a:tailEnd type="triangle"/>
          </a:ln>
          <a:effectLst/>
        </p:spPr>
      </p:cxnSp>
      <p:cxnSp>
        <p:nvCxnSpPr>
          <p:cNvPr id="18" name="Connecteur droit avec flèche 17">
            <a:extLst>
              <a:ext uri="{FF2B5EF4-FFF2-40B4-BE49-F238E27FC236}">
                <a16:creationId xmlns:a16="http://schemas.microsoft.com/office/drawing/2014/main" id="{076FB7DF-B0C7-2597-330F-1DAFE649E91E}"/>
              </a:ext>
            </a:extLst>
          </p:cNvPr>
          <p:cNvCxnSpPr>
            <a:cxnSpLocks/>
          </p:cNvCxnSpPr>
          <p:nvPr>
            <p:custDataLst>
              <p:tags r:id="rId16"/>
            </p:custDataLst>
          </p:nvPr>
        </p:nvCxnSpPr>
        <p:spPr>
          <a:xfrm>
            <a:off x="7325683" y="2036430"/>
            <a:ext cx="471220" cy="0"/>
          </a:xfrm>
          <a:prstGeom prst="straightConnector1">
            <a:avLst/>
          </a:prstGeom>
          <a:noFill/>
          <a:ln w="38100" cap="flat" cmpd="sng" algn="ctr">
            <a:solidFill>
              <a:srgbClr val="4472C4"/>
            </a:solidFill>
            <a:prstDash val="solid"/>
            <a:miter lim="800000"/>
            <a:tailEnd type="triangle"/>
          </a:ln>
          <a:effectLst/>
        </p:spPr>
      </p:cxnSp>
      <p:sp>
        <p:nvSpPr>
          <p:cNvPr id="21" name="Titre 1">
            <a:extLst>
              <a:ext uri="{FF2B5EF4-FFF2-40B4-BE49-F238E27FC236}">
                <a16:creationId xmlns:a16="http://schemas.microsoft.com/office/drawing/2014/main" id="{8DEE1A9F-A28F-67F7-A21B-3BEC05DE1EE3}"/>
              </a:ext>
            </a:extLst>
          </p:cNvPr>
          <p:cNvSpPr txBox="1">
            <a:spLocks/>
          </p:cNvSpPr>
          <p:nvPr>
            <p:custDataLst>
              <p:tags r:id="rId17"/>
            </p:custDataLst>
          </p:nvPr>
        </p:nvSpPr>
        <p:spPr>
          <a:xfrm>
            <a:off x="236517" y="133750"/>
            <a:ext cx="9575780" cy="1014540"/>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3200" cap="all" dirty="0"/>
              <a:t>Faut-il faire l’équilibre entre la probabilité d’atteindre les objectifs visés et la rentabilité ?</a:t>
            </a:r>
          </a:p>
        </p:txBody>
      </p:sp>
    </p:spTree>
    <p:extLst>
      <p:ext uri="{BB962C8B-B14F-4D97-AF65-F5344CB8AC3E}">
        <p14:creationId xmlns:p14="http://schemas.microsoft.com/office/powerpoint/2010/main" val="332331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14D1E9-5EDE-9CD5-418C-62FFCDEF3344}"/>
              </a:ext>
            </a:extLst>
          </p:cNvPr>
          <p:cNvSpPr>
            <a:spLocks noGrp="1"/>
          </p:cNvSpPr>
          <p:nvPr>
            <p:ph type="title"/>
            <p:custDataLst>
              <p:tags r:id="rId1"/>
            </p:custDataLst>
          </p:nvPr>
        </p:nvSpPr>
        <p:spPr>
          <a:xfrm>
            <a:off x="838200" y="260556"/>
            <a:ext cx="10515600" cy="550605"/>
          </a:xfrm>
        </p:spPr>
        <p:txBody>
          <a:bodyPr>
            <a:normAutofit fontScale="90000"/>
          </a:bodyPr>
          <a:lstStyle/>
          <a:p>
            <a:r>
              <a:rPr lang="fr-CA" cap="all" dirty="0"/>
              <a:t>À réfléchir…</a:t>
            </a:r>
          </a:p>
        </p:txBody>
      </p:sp>
      <p:sp>
        <p:nvSpPr>
          <p:cNvPr id="3" name="Espace réservé du texte 2">
            <a:extLst>
              <a:ext uri="{FF2B5EF4-FFF2-40B4-BE49-F238E27FC236}">
                <a16:creationId xmlns:a16="http://schemas.microsoft.com/office/drawing/2014/main" id="{78294CA7-43C8-EAF4-88FF-1AC5F0699DB9}"/>
              </a:ext>
            </a:extLst>
          </p:cNvPr>
          <p:cNvSpPr>
            <a:spLocks noGrp="1"/>
          </p:cNvSpPr>
          <p:nvPr>
            <p:ph type="body" idx="1"/>
            <p:custDataLst>
              <p:tags r:id="rId2"/>
            </p:custDataLst>
          </p:nvPr>
        </p:nvSpPr>
        <p:spPr>
          <a:xfrm>
            <a:off x="749709" y="2167172"/>
            <a:ext cx="11186651" cy="4250170"/>
          </a:xfrm>
        </p:spPr>
        <p:txBody>
          <a:bodyPr>
            <a:normAutofit fontScale="62500" lnSpcReduction="20000"/>
          </a:bodyPr>
          <a:lstStyle/>
          <a:p>
            <a:pPr marL="457200" indent="-457200" algn="just">
              <a:lnSpc>
                <a:spcPct val="120000"/>
              </a:lnSpc>
              <a:buFont typeface="Arial" panose="020B0604020202020204" pitchFamily="34" charset="0"/>
              <a:buChar char="•"/>
            </a:pPr>
            <a:r>
              <a:rPr lang="fr-CA" sz="3500" dirty="0"/>
              <a:t>La recherche d’une superficie propice est ardue :</a:t>
            </a:r>
          </a:p>
          <a:p>
            <a:pPr marL="914400" lvl="1" indent="-457200" algn="just">
              <a:lnSpc>
                <a:spcPct val="120000"/>
              </a:lnSpc>
              <a:spcBef>
                <a:spcPts val="0"/>
              </a:spcBef>
              <a:buFont typeface="Arial" panose="020B0604020202020204" pitchFamily="34" charset="0"/>
              <a:buChar char="•"/>
            </a:pPr>
            <a:r>
              <a:rPr lang="fr-CA" sz="3600" dirty="0">
                <a:solidFill>
                  <a:srgbClr val="3D3DB1"/>
                </a:solidFill>
              </a:rPr>
              <a:t>caractéristiques des peuplements;</a:t>
            </a:r>
          </a:p>
          <a:p>
            <a:pPr marL="914400" lvl="1" indent="-457200" algn="just">
              <a:lnSpc>
                <a:spcPct val="120000"/>
              </a:lnSpc>
              <a:spcBef>
                <a:spcPts val="0"/>
              </a:spcBef>
              <a:buFont typeface="Arial" panose="020B0604020202020204" pitchFamily="34" charset="0"/>
              <a:buChar char="•"/>
            </a:pPr>
            <a:r>
              <a:rPr lang="fr-CA" sz="3600" dirty="0">
                <a:solidFill>
                  <a:srgbClr val="3D3DB1"/>
                </a:solidFill>
              </a:rPr>
              <a:t>main-d’œuvre;</a:t>
            </a:r>
          </a:p>
          <a:p>
            <a:pPr marL="914400" lvl="1" indent="-457200" algn="just">
              <a:lnSpc>
                <a:spcPct val="120000"/>
              </a:lnSpc>
              <a:spcBef>
                <a:spcPts val="0"/>
              </a:spcBef>
              <a:buFont typeface="Arial" panose="020B0604020202020204" pitchFamily="34" charset="0"/>
              <a:buChar char="•"/>
            </a:pPr>
            <a:r>
              <a:rPr lang="fr-CA" sz="3600" dirty="0">
                <a:solidFill>
                  <a:srgbClr val="3D3DB1"/>
                </a:solidFill>
              </a:rPr>
              <a:t>accessibilité;</a:t>
            </a:r>
          </a:p>
          <a:p>
            <a:pPr marL="914400" lvl="1" indent="-457200" algn="just">
              <a:lnSpc>
                <a:spcPct val="120000"/>
              </a:lnSpc>
              <a:spcBef>
                <a:spcPts val="0"/>
              </a:spcBef>
              <a:buFont typeface="Arial" panose="020B0604020202020204" pitchFamily="34" charset="0"/>
              <a:buChar char="•"/>
            </a:pPr>
            <a:r>
              <a:rPr lang="fr-CA" sz="3600" dirty="0">
                <a:solidFill>
                  <a:srgbClr val="3D3DB1"/>
                </a:solidFill>
              </a:rPr>
              <a:t>données disponibles.</a:t>
            </a:r>
          </a:p>
          <a:p>
            <a:pPr marL="457200" indent="-457200" algn="just">
              <a:lnSpc>
                <a:spcPct val="120000"/>
              </a:lnSpc>
              <a:spcBef>
                <a:spcPts val="600"/>
              </a:spcBef>
              <a:buFont typeface="Arial" panose="020B0604020202020204" pitchFamily="34" charset="0"/>
              <a:buChar char="•"/>
            </a:pPr>
            <a:r>
              <a:rPr lang="fr-CA" sz="3500" dirty="0"/>
              <a:t>Il faut reconnaître les limites de la CPI dans notre région.</a:t>
            </a:r>
          </a:p>
          <a:p>
            <a:pPr marL="457200" indent="-457200" algn="just">
              <a:lnSpc>
                <a:spcPct val="120000"/>
              </a:lnSpc>
              <a:spcBef>
                <a:spcPts val="600"/>
              </a:spcBef>
              <a:buFont typeface="Arial" panose="020B0604020202020204" pitchFamily="34" charset="0"/>
              <a:buChar char="•"/>
            </a:pPr>
            <a:r>
              <a:rPr lang="fr-CA" sz="3500" dirty="0"/>
              <a:t>Favoriser son application où elle a une probabilité convenable d’atteindre les objectifs.</a:t>
            </a:r>
          </a:p>
          <a:p>
            <a:pPr marL="457200" indent="-457200" algn="just">
              <a:lnSpc>
                <a:spcPct val="120000"/>
              </a:lnSpc>
              <a:spcBef>
                <a:spcPts val="600"/>
              </a:spcBef>
              <a:buFont typeface="Arial" panose="020B0604020202020204" pitchFamily="34" charset="0"/>
              <a:buChar char="•"/>
            </a:pPr>
            <a:r>
              <a:rPr lang="fr-CA" sz="3500" dirty="0"/>
              <a:t>Faire en sorte que sa réalisation (le taux de prélèvement, blessures) est favorable à l'atteinte des objectifs.</a:t>
            </a:r>
          </a:p>
          <a:p>
            <a:pPr marL="457200" indent="-457200" algn="just">
              <a:lnSpc>
                <a:spcPct val="120000"/>
              </a:lnSpc>
              <a:spcBef>
                <a:spcPts val="600"/>
              </a:spcBef>
              <a:buFont typeface="Arial" panose="020B0604020202020204" pitchFamily="34" charset="0"/>
              <a:buChar char="•"/>
            </a:pPr>
            <a:r>
              <a:rPr lang="fr-CA" sz="3500" dirty="0"/>
              <a:t>Trouver des solutions adaptées pour les secteurs où la CP ne semble pas appropriée.</a:t>
            </a:r>
          </a:p>
        </p:txBody>
      </p:sp>
      <p:sp>
        <p:nvSpPr>
          <p:cNvPr id="4" name="Espace réservé du numéro de diapositive 3">
            <a:extLst>
              <a:ext uri="{FF2B5EF4-FFF2-40B4-BE49-F238E27FC236}">
                <a16:creationId xmlns:a16="http://schemas.microsoft.com/office/drawing/2014/main" id="{5563FF89-FD96-AC4B-A24E-A50B54B1818D}"/>
              </a:ext>
            </a:extLst>
          </p:cNvPr>
          <p:cNvSpPr>
            <a:spLocks noGrp="1"/>
          </p:cNvSpPr>
          <p:nvPr>
            <p:ph type="sldNum" sz="quarter" idx="4"/>
            <p:custDataLst>
              <p:tags r:id="rId3"/>
            </p:custDataLst>
          </p:nvPr>
        </p:nvSpPr>
        <p:spPr/>
        <p:txBody>
          <a:bodyPr/>
          <a:lstStyle/>
          <a:p>
            <a:fld id="{511EA75C-EC4C-4D33-ACF8-A8544E993E0B}" type="slidenum">
              <a:rPr lang="fr-CA" smtClean="0"/>
              <a:t>12</a:t>
            </a:fld>
            <a:endParaRPr lang="fr-CA"/>
          </a:p>
        </p:txBody>
      </p:sp>
      <p:graphicFrame>
        <p:nvGraphicFramePr>
          <p:cNvPr id="5" name="Tableau 5">
            <a:extLst>
              <a:ext uri="{FF2B5EF4-FFF2-40B4-BE49-F238E27FC236}">
                <a16:creationId xmlns:a16="http://schemas.microsoft.com/office/drawing/2014/main" id="{81E3E701-1332-0B9D-EE8A-D9312F163F4E}"/>
              </a:ext>
            </a:extLst>
          </p:cNvPr>
          <p:cNvGraphicFramePr>
            <a:graphicFrameLocks noGrp="1"/>
          </p:cNvGraphicFramePr>
          <p:nvPr>
            <p:custDataLst>
              <p:tags r:id="rId4"/>
            </p:custDataLst>
            <p:extLst>
              <p:ext uri="{D42A27DB-BD31-4B8C-83A1-F6EECF244321}">
                <p14:modId xmlns:p14="http://schemas.microsoft.com/office/powerpoint/2010/main" val="1628573097"/>
              </p:ext>
            </p:extLst>
          </p:nvPr>
        </p:nvGraphicFramePr>
        <p:xfrm>
          <a:off x="916793" y="1425492"/>
          <a:ext cx="9386275" cy="741680"/>
        </p:xfrm>
        <a:graphic>
          <a:graphicData uri="http://schemas.openxmlformats.org/drawingml/2006/table">
            <a:tbl>
              <a:tblPr firstRow="1" bandRow="1">
                <a:tableStyleId>{5C22544A-7EE6-4342-B048-85BDC9FD1C3A}</a:tableStyleId>
              </a:tblPr>
              <a:tblGrid>
                <a:gridCol w="1877255">
                  <a:extLst>
                    <a:ext uri="{9D8B030D-6E8A-4147-A177-3AD203B41FA5}">
                      <a16:colId xmlns:a16="http://schemas.microsoft.com/office/drawing/2014/main" val="4147678358"/>
                    </a:ext>
                  </a:extLst>
                </a:gridCol>
                <a:gridCol w="1877255">
                  <a:extLst>
                    <a:ext uri="{9D8B030D-6E8A-4147-A177-3AD203B41FA5}">
                      <a16:colId xmlns:a16="http://schemas.microsoft.com/office/drawing/2014/main" val="1614909353"/>
                    </a:ext>
                  </a:extLst>
                </a:gridCol>
                <a:gridCol w="1877255">
                  <a:extLst>
                    <a:ext uri="{9D8B030D-6E8A-4147-A177-3AD203B41FA5}">
                      <a16:colId xmlns:a16="http://schemas.microsoft.com/office/drawing/2014/main" val="2597461997"/>
                    </a:ext>
                  </a:extLst>
                </a:gridCol>
                <a:gridCol w="1877255">
                  <a:extLst>
                    <a:ext uri="{9D8B030D-6E8A-4147-A177-3AD203B41FA5}">
                      <a16:colId xmlns:a16="http://schemas.microsoft.com/office/drawing/2014/main" val="4232042041"/>
                    </a:ext>
                  </a:extLst>
                </a:gridCol>
                <a:gridCol w="1877255">
                  <a:extLst>
                    <a:ext uri="{9D8B030D-6E8A-4147-A177-3AD203B41FA5}">
                      <a16:colId xmlns:a16="http://schemas.microsoft.com/office/drawing/2014/main" val="536595765"/>
                    </a:ext>
                  </a:extLst>
                </a:gridCol>
              </a:tblGrid>
              <a:tr h="370840">
                <a:tc>
                  <a:txBody>
                    <a:bodyPr/>
                    <a:lstStyle/>
                    <a:p>
                      <a:pPr algn="ctr"/>
                      <a:r>
                        <a:rPr lang="fr-CA" dirty="0"/>
                        <a:t>Unités de gestion</a:t>
                      </a:r>
                    </a:p>
                  </a:txBody>
                  <a:tcPr/>
                </a:tc>
                <a:tc>
                  <a:txBody>
                    <a:bodyPr/>
                    <a:lstStyle/>
                    <a:p>
                      <a:pPr algn="ctr"/>
                      <a:r>
                        <a:rPr lang="fr-CA" dirty="0"/>
                        <a:t>Chibougamau</a:t>
                      </a:r>
                    </a:p>
                  </a:txBody>
                  <a:tcPr/>
                </a:tc>
                <a:tc>
                  <a:txBody>
                    <a:bodyPr/>
                    <a:lstStyle/>
                    <a:p>
                      <a:pPr algn="ctr"/>
                      <a:r>
                        <a:rPr lang="fr-CA" dirty="0"/>
                        <a:t>Mont Plamondon</a:t>
                      </a:r>
                    </a:p>
                  </a:txBody>
                  <a:tcPr/>
                </a:tc>
                <a:tc>
                  <a:txBody>
                    <a:bodyPr/>
                    <a:lstStyle/>
                    <a:p>
                      <a:pPr algn="ctr"/>
                      <a:r>
                        <a:rPr lang="fr-CA" dirty="0"/>
                        <a:t>Harricana Nord</a:t>
                      </a:r>
                    </a:p>
                  </a:txBody>
                  <a:tcPr/>
                </a:tc>
                <a:tc>
                  <a:txBody>
                    <a:bodyPr/>
                    <a:lstStyle/>
                    <a:p>
                      <a:pPr algn="ctr"/>
                      <a:r>
                        <a:rPr lang="fr-CA" dirty="0"/>
                        <a:t>Quévillon</a:t>
                      </a:r>
                    </a:p>
                  </a:txBody>
                  <a:tcPr/>
                </a:tc>
                <a:extLst>
                  <a:ext uri="{0D108BD9-81ED-4DB2-BD59-A6C34878D82A}">
                    <a16:rowId xmlns:a16="http://schemas.microsoft.com/office/drawing/2014/main" val="2463642879"/>
                  </a:ext>
                </a:extLst>
              </a:tr>
              <a:tr h="370840">
                <a:tc>
                  <a:txBody>
                    <a:bodyPr/>
                    <a:lstStyle/>
                    <a:p>
                      <a:pPr algn="ctr"/>
                      <a:r>
                        <a:rPr lang="fr-CA" dirty="0"/>
                        <a:t>Objectif en CPI</a:t>
                      </a:r>
                    </a:p>
                  </a:txBody>
                  <a:tcPr/>
                </a:tc>
                <a:tc>
                  <a:txBody>
                    <a:bodyPr/>
                    <a:lstStyle/>
                    <a:p>
                      <a:pPr algn="ctr"/>
                      <a:r>
                        <a:rPr lang="fr-CA" dirty="0"/>
                        <a:t>520</a:t>
                      </a:r>
                    </a:p>
                  </a:txBody>
                  <a:tcPr/>
                </a:tc>
                <a:tc>
                  <a:txBody>
                    <a:bodyPr/>
                    <a:lstStyle/>
                    <a:p>
                      <a:pPr algn="ctr"/>
                      <a:r>
                        <a:rPr lang="fr-CA" dirty="0"/>
                        <a:t>190</a:t>
                      </a:r>
                    </a:p>
                  </a:txBody>
                  <a:tcPr/>
                </a:tc>
                <a:tc>
                  <a:txBody>
                    <a:bodyPr/>
                    <a:lstStyle/>
                    <a:p>
                      <a:pPr algn="ctr"/>
                      <a:r>
                        <a:rPr lang="fr-CA" dirty="0"/>
                        <a:t>370</a:t>
                      </a:r>
                    </a:p>
                  </a:txBody>
                  <a:tcPr/>
                </a:tc>
                <a:tc>
                  <a:txBody>
                    <a:bodyPr/>
                    <a:lstStyle/>
                    <a:p>
                      <a:pPr algn="ctr"/>
                      <a:r>
                        <a:rPr lang="fr-CA" dirty="0"/>
                        <a:t>480</a:t>
                      </a:r>
                    </a:p>
                  </a:txBody>
                  <a:tcPr/>
                </a:tc>
                <a:extLst>
                  <a:ext uri="{0D108BD9-81ED-4DB2-BD59-A6C34878D82A}">
                    <a16:rowId xmlns:a16="http://schemas.microsoft.com/office/drawing/2014/main" val="537223348"/>
                  </a:ext>
                </a:extLst>
              </a:tr>
            </a:tbl>
          </a:graphicData>
        </a:graphic>
      </p:graphicFrame>
      <p:sp>
        <p:nvSpPr>
          <p:cNvPr id="6" name="ZoneTexte 5">
            <a:extLst>
              <a:ext uri="{FF2B5EF4-FFF2-40B4-BE49-F238E27FC236}">
                <a16:creationId xmlns:a16="http://schemas.microsoft.com/office/drawing/2014/main" id="{91F13FE7-365D-7693-CABF-A43EDB56A49C}"/>
              </a:ext>
            </a:extLst>
          </p:cNvPr>
          <p:cNvSpPr txBox="1"/>
          <p:nvPr>
            <p:custDataLst>
              <p:tags r:id="rId5"/>
            </p:custDataLst>
          </p:nvPr>
        </p:nvSpPr>
        <p:spPr>
          <a:xfrm>
            <a:off x="838200" y="902272"/>
            <a:ext cx="6519734" cy="523220"/>
          </a:xfrm>
          <a:prstGeom prst="rect">
            <a:avLst/>
          </a:prstGeom>
          <a:noFill/>
        </p:spPr>
        <p:txBody>
          <a:bodyPr wrap="none" rtlCol="0">
            <a:spAutoFit/>
          </a:bodyPr>
          <a:lstStyle/>
          <a:p>
            <a:r>
              <a:rPr lang="fr-CA" sz="2800" kern="0" dirty="0">
                <a:solidFill>
                  <a:srgbClr val="4472C4"/>
                </a:solidFill>
              </a:rPr>
              <a:t>Superficie</a:t>
            </a:r>
            <a:r>
              <a:rPr lang="fr-CA" dirty="0"/>
              <a:t> </a:t>
            </a:r>
            <a:r>
              <a:rPr lang="fr-CA" sz="2800" kern="0" dirty="0">
                <a:solidFill>
                  <a:srgbClr val="4472C4"/>
                </a:solidFill>
              </a:rPr>
              <a:t>annuelle à réaliser en CPI (ha/an)</a:t>
            </a:r>
          </a:p>
        </p:txBody>
      </p:sp>
    </p:spTree>
    <p:extLst>
      <p:ext uri="{BB962C8B-B14F-4D97-AF65-F5344CB8AC3E}">
        <p14:creationId xmlns:p14="http://schemas.microsoft.com/office/powerpoint/2010/main" val="62946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2332DBB-B6CE-E9D2-5834-43FAE5B08250}"/>
              </a:ext>
            </a:extLst>
          </p:cNvPr>
          <p:cNvSpPr>
            <a:spLocks noGrp="1"/>
          </p:cNvSpPr>
          <p:nvPr>
            <p:ph type="sldNum" sz="quarter" idx="4"/>
            <p:custDataLst>
              <p:tags r:id="rId1"/>
            </p:custDataLst>
          </p:nvPr>
        </p:nvSpPr>
        <p:spPr/>
        <p:txBody>
          <a:bodyPr/>
          <a:lstStyle/>
          <a:p>
            <a:fld id="{511EA75C-EC4C-4D33-ACF8-A8544E993E0B}" type="slidenum">
              <a:rPr lang="fr-CA" smtClean="0"/>
              <a:t>13</a:t>
            </a:fld>
            <a:endParaRPr lang="fr-CA"/>
          </a:p>
        </p:txBody>
      </p:sp>
      <p:pic>
        <p:nvPicPr>
          <p:cNvPr id="3" name="Image 2" descr="Une image contenant plein air, plante, arbre, ciel&#10;&#10;Description générée automatiquement">
            <a:extLst>
              <a:ext uri="{FF2B5EF4-FFF2-40B4-BE49-F238E27FC236}">
                <a16:creationId xmlns:a16="http://schemas.microsoft.com/office/drawing/2014/main" id="{8AFE7F10-D01D-1B7E-C576-3EA80756B889}"/>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 y="-1729075"/>
            <a:ext cx="12192000" cy="9144001"/>
          </a:xfrm>
          <a:prstGeom prst="rect">
            <a:avLst/>
          </a:prstGeom>
        </p:spPr>
      </p:pic>
      <p:sp>
        <p:nvSpPr>
          <p:cNvPr id="4" name="Titre 1">
            <a:extLst>
              <a:ext uri="{FF2B5EF4-FFF2-40B4-BE49-F238E27FC236}">
                <a16:creationId xmlns:a16="http://schemas.microsoft.com/office/drawing/2014/main" id="{9E538C7F-4FF4-1AA8-D098-BA12467EDE48}"/>
              </a:ext>
            </a:extLst>
          </p:cNvPr>
          <p:cNvSpPr txBox="1">
            <a:spLocks/>
          </p:cNvSpPr>
          <p:nvPr>
            <p:custDataLst>
              <p:tags r:id="rId3"/>
            </p:custDataLst>
          </p:nvPr>
        </p:nvSpPr>
        <p:spPr>
          <a:xfrm>
            <a:off x="3390900" y="2182669"/>
            <a:ext cx="5869701" cy="776013"/>
          </a:xfrm>
          <a:prstGeom prst="rect">
            <a:avLst/>
          </a:prstGeom>
          <a:solidFill>
            <a:srgbClr val="BDCDDB"/>
          </a:solidFill>
        </p:spPr>
        <p:txBody>
          <a:bodyPr vert="horz" lIns="91440" tIns="45720" rIns="91440" bIns="45720" rtlCol="0" anchor="b">
            <a:normAutofit fontScale="92500" lnSpcReduction="20000"/>
          </a:bodyPr>
          <a:lstStyle>
            <a:lvl1pPr algn="ctr" defTabSz="914400">
              <a:lnSpc>
                <a:spcPct val="90000"/>
              </a:lnSpc>
              <a:spcBef>
                <a:spcPct val="0"/>
              </a:spcBef>
              <a:buNone/>
              <a:defRPr sz="6000" b="0">
                <a:ea typeface="+mj-ea"/>
                <a:cs typeface="+mj-cs"/>
              </a:defRPr>
            </a:lvl1pPr>
          </a:lstStyle>
          <a:p>
            <a:r>
              <a:rPr lang="fr-CA" dirty="0"/>
              <a:t>Production de bois</a:t>
            </a:r>
          </a:p>
        </p:txBody>
      </p:sp>
    </p:spTree>
    <p:extLst>
      <p:ext uri="{BB962C8B-B14F-4D97-AF65-F5344CB8AC3E}">
        <p14:creationId xmlns:p14="http://schemas.microsoft.com/office/powerpoint/2010/main" val="342343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39138A-9FCF-52CF-BC8F-C871CE419F47}"/>
              </a:ext>
            </a:extLst>
          </p:cNvPr>
          <p:cNvSpPr>
            <a:spLocks noGrp="1"/>
          </p:cNvSpPr>
          <p:nvPr>
            <p:ph type="title"/>
            <p:custDataLst>
              <p:tags r:id="rId1"/>
            </p:custDataLst>
          </p:nvPr>
        </p:nvSpPr>
        <p:spPr>
          <a:xfrm>
            <a:off x="428635" y="1"/>
            <a:ext cx="8577713" cy="1160806"/>
          </a:xfrm>
        </p:spPr>
        <p:txBody>
          <a:bodyPr>
            <a:normAutofit/>
          </a:bodyPr>
          <a:lstStyle/>
          <a:p>
            <a:r>
              <a:rPr lang="fr-CA" sz="3200" cap="all" dirty="0"/>
              <a:t>Éclaircies commerciales dans l’UA 08551 : Les objectifs sont-ils atteints ?</a:t>
            </a:r>
          </a:p>
        </p:txBody>
      </p:sp>
      <p:sp>
        <p:nvSpPr>
          <p:cNvPr id="4" name="Espace réservé du numéro de diapositive 3">
            <a:extLst>
              <a:ext uri="{FF2B5EF4-FFF2-40B4-BE49-F238E27FC236}">
                <a16:creationId xmlns:a16="http://schemas.microsoft.com/office/drawing/2014/main" id="{9593C62F-EB5C-0073-AAFC-7CF6FF3C5A14}"/>
              </a:ext>
            </a:extLst>
          </p:cNvPr>
          <p:cNvSpPr>
            <a:spLocks noGrp="1"/>
          </p:cNvSpPr>
          <p:nvPr>
            <p:ph type="sldNum" sz="quarter" idx="4"/>
            <p:custDataLst>
              <p:tags r:id="rId2"/>
            </p:custDataLst>
          </p:nvPr>
        </p:nvSpPr>
        <p:spPr/>
        <p:txBody>
          <a:bodyPr/>
          <a:lstStyle/>
          <a:p>
            <a:fld id="{511EA75C-EC4C-4D33-ACF8-A8544E993E0B}" type="slidenum">
              <a:rPr lang="fr-CA" smtClean="0"/>
              <a:t>14</a:t>
            </a:fld>
            <a:endParaRPr lang="fr-CA"/>
          </a:p>
        </p:txBody>
      </p:sp>
      <p:pic>
        <p:nvPicPr>
          <p:cNvPr id="13" name="Image 12" descr="Une image contenant plein air, Véhicule terrestre, véhicule, arbre&#10;&#10;Description générée automatiquement">
            <a:extLst>
              <a:ext uri="{FF2B5EF4-FFF2-40B4-BE49-F238E27FC236}">
                <a16:creationId xmlns:a16="http://schemas.microsoft.com/office/drawing/2014/main" id="{A4C4F806-A474-91CB-0613-6111BDB90DE8}"/>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762500" y="1250629"/>
            <a:ext cx="7315200" cy="5486401"/>
          </a:xfrm>
          <a:prstGeom prst="rect">
            <a:avLst/>
          </a:prstGeom>
        </p:spPr>
      </p:pic>
      <p:sp>
        <p:nvSpPr>
          <p:cNvPr id="14" name="Espace réservé du contenu 7">
            <a:extLst>
              <a:ext uri="{FF2B5EF4-FFF2-40B4-BE49-F238E27FC236}">
                <a16:creationId xmlns:a16="http://schemas.microsoft.com/office/drawing/2014/main" id="{D9CC3429-A38E-B909-68EF-029CE7A148A5}"/>
              </a:ext>
            </a:extLst>
          </p:cNvPr>
          <p:cNvSpPr txBox="1">
            <a:spLocks/>
          </p:cNvSpPr>
          <p:nvPr>
            <p:custDataLst>
              <p:tags r:id="rId4"/>
            </p:custDataLst>
          </p:nvPr>
        </p:nvSpPr>
        <p:spPr>
          <a:xfrm>
            <a:off x="428635" y="1375717"/>
            <a:ext cx="8354910" cy="1641203"/>
          </a:xfrm>
          <a:prstGeom prst="rect">
            <a:avLst/>
          </a:prstGeom>
          <a:solidFill>
            <a:sysClr val="windowText" lastClr="000000">
              <a:lumMod val="95000"/>
              <a:lumOff val="5000"/>
            </a:sys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sysClr val="window" lastClr="FFFFFF"/>
                </a:solidFill>
                <a:effectLst/>
                <a:uLnTx/>
                <a:uFillTx/>
                <a:latin typeface="Calibri" panose="020F0502020204030204"/>
                <a:ea typeface="+mn-ea"/>
                <a:cs typeface="+mn-cs"/>
              </a:rPr>
              <a:t>L’EC se fait dans les peuplements de PIG ensemencés il y a 30 ans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sysClr val="window" lastClr="FFFFFF"/>
                </a:solidFill>
                <a:effectLst/>
                <a:uLnTx/>
                <a:uFillTx/>
                <a:latin typeface="Calibri" panose="020F0502020204030204"/>
                <a:ea typeface="+mn-ea"/>
                <a:cs typeface="+mn-cs"/>
              </a:rPr>
              <a:t>Au début, il y a 6-7 ans, peuplements de 23 à 24 m</a:t>
            </a:r>
            <a:r>
              <a:rPr kumimoji="0" lang="fr-CA" sz="2000" b="0" i="0" u="none" strike="noStrike" kern="1200" cap="none" spc="0" normalizeH="0" baseline="30000" noProof="0" dirty="0">
                <a:ln>
                  <a:noFill/>
                </a:ln>
                <a:solidFill>
                  <a:sysClr val="window" lastClr="FFFFFF"/>
                </a:solidFill>
                <a:effectLst/>
                <a:uLnTx/>
                <a:uFillTx/>
                <a:latin typeface="Calibri" panose="020F0502020204030204"/>
                <a:ea typeface="+mn-ea"/>
                <a:cs typeface="+mn-cs"/>
              </a:rPr>
              <a:t>2</a:t>
            </a:r>
            <a:r>
              <a:rPr kumimoji="0" lang="fr-CA" sz="2000"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r>
              <a:rPr kumimoji="0" lang="fr-CA" sz="2000" b="0" i="0" u="none" strike="noStrike" kern="1200" cap="none" spc="0" normalizeH="0" baseline="0" noProof="0" dirty="0">
                <a:ln>
                  <a:noFill/>
                </a:ln>
                <a:solidFill>
                  <a:schemeClr val="bg1"/>
                </a:solidFill>
                <a:effectLst/>
                <a:uLnTx/>
                <a:uFillTx/>
                <a:latin typeface="Calibri" panose="020F0502020204030204"/>
                <a:ea typeface="+mn-ea"/>
                <a:cs typeface="+mn-cs"/>
              </a:rPr>
              <a:t>ha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sysClr val="window" lastClr="FFFFFF"/>
                </a:solidFill>
                <a:effectLst/>
                <a:uLnTx/>
                <a:uFillTx/>
                <a:latin typeface="Calibri" panose="020F0502020204030204"/>
                <a:ea typeface="+mn-ea"/>
                <a:cs typeface="+mn-cs"/>
              </a:rPr>
              <a:t>En 2023, 630 ha dans des peuplements de plus de 25 m</a:t>
            </a:r>
            <a:r>
              <a:rPr kumimoji="0" lang="fr-CA" sz="2000" b="0" i="0" u="none" strike="noStrike" kern="1200" cap="none" spc="0" normalizeH="0" baseline="30000" noProof="0" dirty="0">
                <a:ln>
                  <a:noFill/>
                </a:ln>
                <a:solidFill>
                  <a:sysClr val="window" lastClr="FFFFFF"/>
                </a:solidFill>
                <a:effectLst/>
                <a:uLnTx/>
                <a:uFillTx/>
                <a:latin typeface="Calibri" panose="020F0502020204030204"/>
                <a:ea typeface="+mn-ea"/>
                <a:cs typeface="+mn-cs"/>
              </a:rPr>
              <a:t>2</a:t>
            </a:r>
            <a:r>
              <a:rPr kumimoji="0" lang="fr-CA" sz="2000" b="0" i="0" u="none" strike="noStrike" kern="1200" cap="none" spc="0" normalizeH="0" baseline="0" noProof="0" dirty="0">
                <a:ln>
                  <a:noFill/>
                </a:ln>
                <a:solidFill>
                  <a:sysClr val="window" lastClr="FFFFFF"/>
                </a:solidFill>
                <a:effectLst/>
                <a:uLnTx/>
                <a:uFillTx/>
                <a:latin typeface="Calibri" panose="020F0502020204030204"/>
                <a:ea typeface="+mn-ea"/>
                <a:cs typeface="+mn-cs"/>
              </a:rPr>
              <a:t>/ha</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sysClr val="window" lastClr="FFFFFF"/>
                </a:solidFill>
                <a:effectLst/>
                <a:uLnTx/>
                <a:uFillTx/>
                <a:latin typeface="Calibri" panose="020F0502020204030204"/>
                <a:ea typeface="+mn-ea"/>
                <a:cs typeface="+mn-cs"/>
              </a:rPr>
              <a:t>Flux de bois intéressant dans la phase I</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sysClr val="window" lastClr="FFFFFF"/>
                </a:solidFill>
                <a:effectLst/>
                <a:uLnTx/>
                <a:uFillTx/>
                <a:latin typeface="Calibri" panose="020F0502020204030204"/>
                <a:ea typeface="+mn-ea"/>
                <a:cs typeface="+mn-cs"/>
              </a:rPr>
              <a:t>Retour prévu dans 10 ans ou un peu plus pour la coupe finale (à confirmer)</a:t>
            </a:r>
          </a:p>
        </p:txBody>
      </p:sp>
      <p:sp>
        <p:nvSpPr>
          <p:cNvPr id="15" name="Titre 1">
            <a:extLst>
              <a:ext uri="{FF2B5EF4-FFF2-40B4-BE49-F238E27FC236}">
                <a16:creationId xmlns:a16="http://schemas.microsoft.com/office/drawing/2014/main" id="{006082CB-18F7-9CBF-9BB4-DED0532A402D}"/>
              </a:ext>
            </a:extLst>
          </p:cNvPr>
          <p:cNvSpPr txBox="1">
            <a:spLocks/>
          </p:cNvSpPr>
          <p:nvPr>
            <p:custDataLst>
              <p:tags r:id="rId5"/>
            </p:custDataLst>
          </p:nvPr>
        </p:nvSpPr>
        <p:spPr>
          <a:xfrm>
            <a:off x="281751" y="2888630"/>
            <a:ext cx="439840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2800" b="1" i="0" u="none" strike="noStrike" kern="1200" cap="none" spc="0" normalizeH="0" baseline="0" noProof="0" dirty="0">
                <a:ln>
                  <a:noFill/>
                </a:ln>
                <a:solidFill>
                  <a:srgbClr val="4472C4"/>
                </a:solidFill>
                <a:effectLst/>
                <a:uLnTx/>
                <a:uFillTx/>
                <a:latin typeface="Calibri Light" panose="020F0302020204030204"/>
                <a:ea typeface="+mj-ea"/>
                <a:cs typeface="+mj-cs"/>
              </a:rPr>
              <a:t>Éclaircie commerciale (EC)</a:t>
            </a:r>
          </a:p>
        </p:txBody>
      </p:sp>
      <p:sp>
        <p:nvSpPr>
          <p:cNvPr id="16" name="Espace réservé du contenu 2">
            <a:extLst>
              <a:ext uri="{FF2B5EF4-FFF2-40B4-BE49-F238E27FC236}">
                <a16:creationId xmlns:a16="http://schemas.microsoft.com/office/drawing/2014/main" id="{8AA9EC1A-0131-6AF3-BD79-58544466BDFA}"/>
              </a:ext>
            </a:extLst>
          </p:cNvPr>
          <p:cNvSpPr txBox="1">
            <a:spLocks/>
          </p:cNvSpPr>
          <p:nvPr>
            <p:custDataLst>
              <p:tags r:id="rId6"/>
            </p:custDataLst>
          </p:nvPr>
        </p:nvSpPr>
        <p:spPr>
          <a:xfrm>
            <a:off x="541352" y="3841081"/>
            <a:ext cx="4020816" cy="1996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a:ln>
                  <a:noFill/>
                </a:ln>
                <a:effectLst/>
                <a:uLnTx/>
                <a:uFillTx/>
                <a:latin typeface="Calibri" panose="020F0502020204030204"/>
                <a:ea typeface="+mn-ea"/>
                <a:cs typeface="+mn-cs"/>
              </a:rPr>
              <a:t>Gestion de la densité de peuplements prématures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a:ln>
                  <a:noFill/>
                </a:ln>
                <a:effectLst/>
                <a:uLnTx/>
                <a:uFillTx/>
                <a:latin typeface="Calibri" panose="020F0502020204030204"/>
                <a:ea typeface="+mn-ea"/>
                <a:cs typeface="+mn-cs"/>
              </a:rPr>
              <a:t>Augmenter la croissance en diamètre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CA" sz="2400" b="0" i="0" u="none" strike="noStrike" kern="1200" cap="none" spc="0" normalizeH="0" baseline="0" noProof="0" dirty="0">
                <a:ln>
                  <a:noFill/>
                </a:ln>
                <a:effectLst/>
                <a:uLnTx/>
                <a:uFillTx/>
                <a:latin typeface="Calibri" panose="020F0502020204030204"/>
                <a:ea typeface="+mn-ea"/>
                <a:cs typeface="+mn-cs"/>
              </a:rPr>
              <a:t>Flux de bois (phases I et II)</a:t>
            </a:r>
          </a:p>
        </p:txBody>
      </p:sp>
    </p:spTree>
    <p:extLst>
      <p:ext uri="{BB962C8B-B14F-4D97-AF65-F5344CB8AC3E}">
        <p14:creationId xmlns:p14="http://schemas.microsoft.com/office/powerpoint/2010/main" val="317719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AA914-4071-9266-BAD6-4F736A371C5D}"/>
              </a:ext>
            </a:extLst>
          </p:cNvPr>
          <p:cNvSpPr>
            <a:spLocks noGrp="1"/>
          </p:cNvSpPr>
          <p:nvPr>
            <p:ph type="ctrTitle"/>
            <p:custDataLst>
              <p:tags r:id="rId1"/>
            </p:custDataLst>
          </p:nvPr>
        </p:nvSpPr>
        <p:spPr>
          <a:xfrm>
            <a:off x="1" y="1799304"/>
            <a:ext cx="12191999" cy="2035125"/>
          </a:xfrm>
        </p:spPr>
        <p:txBody>
          <a:bodyPr/>
          <a:lstStyle/>
          <a:p>
            <a:r>
              <a:rPr lang="fr-CA" dirty="0"/>
              <a:t>Adaptation aux changements climatiques</a:t>
            </a:r>
          </a:p>
        </p:txBody>
      </p:sp>
    </p:spTree>
    <p:extLst>
      <p:ext uri="{BB962C8B-B14F-4D97-AF65-F5344CB8AC3E}">
        <p14:creationId xmlns:p14="http://schemas.microsoft.com/office/powerpoint/2010/main" val="2617309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91414-57E3-5778-803F-33653D901D8A}"/>
              </a:ext>
            </a:extLst>
          </p:cNvPr>
          <p:cNvSpPr>
            <a:spLocks noGrp="1"/>
          </p:cNvSpPr>
          <p:nvPr>
            <p:ph type="title"/>
            <p:custDataLst>
              <p:tags r:id="rId1"/>
            </p:custDataLst>
          </p:nvPr>
        </p:nvSpPr>
        <p:spPr>
          <a:xfrm>
            <a:off x="566379" y="334899"/>
            <a:ext cx="10515600" cy="550605"/>
          </a:xfrm>
        </p:spPr>
        <p:txBody>
          <a:bodyPr>
            <a:normAutofit fontScale="90000"/>
          </a:bodyPr>
          <a:lstStyle/>
          <a:p>
            <a:r>
              <a:rPr lang="fr-CA" cap="all" dirty="0"/>
              <a:t>Coupes partielles et changements climatiques</a:t>
            </a:r>
          </a:p>
        </p:txBody>
      </p:sp>
      <p:sp>
        <p:nvSpPr>
          <p:cNvPr id="3" name="Espace réservé du texte 2">
            <a:extLst>
              <a:ext uri="{FF2B5EF4-FFF2-40B4-BE49-F238E27FC236}">
                <a16:creationId xmlns:a16="http://schemas.microsoft.com/office/drawing/2014/main" id="{804CA5D2-EBCC-49F5-8735-A65F6D33FF72}"/>
              </a:ext>
            </a:extLst>
          </p:cNvPr>
          <p:cNvSpPr>
            <a:spLocks noGrp="1"/>
          </p:cNvSpPr>
          <p:nvPr>
            <p:ph type="body" idx="1"/>
            <p:custDataLst>
              <p:tags r:id="rId2"/>
            </p:custDataLst>
          </p:nvPr>
        </p:nvSpPr>
        <p:spPr>
          <a:xfrm>
            <a:off x="389399" y="1651821"/>
            <a:ext cx="11232330" cy="3892797"/>
          </a:xfrm>
        </p:spPr>
        <p:txBody>
          <a:bodyPr>
            <a:normAutofit/>
          </a:bodyPr>
          <a:lstStyle/>
          <a:p>
            <a:pPr marL="457200" indent="-457200">
              <a:buFont typeface="Arial" panose="020B0604020202020204" pitchFamily="34" charset="0"/>
              <a:buChar char="•"/>
            </a:pPr>
            <a:r>
              <a:rPr lang="fr-CA" sz="2400" dirty="0"/>
              <a:t>L’allongement des rotations augmente l’exposition au risque de feux et le risque de perdre des investissements</a:t>
            </a:r>
          </a:p>
          <a:p>
            <a:pPr marL="457200" indent="-457200">
              <a:buFont typeface="Arial" panose="020B0604020202020204" pitchFamily="34" charset="0"/>
              <a:buChar char="•"/>
            </a:pPr>
            <a:r>
              <a:rPr lang="fr-CA" sz="2400" dirty="0"/>
              <a:t>La récolte en deux phases permettrait de diminuer l’exposition au risque : </a:t>
            </a:r>
          </a:p>
          <a:p>
            <a:pPr marL="914400" lvl="1" indent="-457200">
              <a:buFont typeface="Arial" panose="020B0604020202020204" pitchFamily="34" charset="0"/>
              <a:buChar char="•"/>
            </a:pPr>
            <a:r>
              <a:rPr lang="fr-CA" dirty="0">
                <a:solidFill>
                  <a:srgbClr val="3D3DB1"/>
                </a:solidFill>
              </a:rPr>
              <a:t>Sécheresse et gel de la régénération préétablie</a:t>
            </a:r>
          </a:p>
          <a:p>
            <a:pPr marL="914400" lvl="1" indent="-457200">
              <a:buFont typeface="Arial" panose="020B0604020202020204" pitchFamily="34" charset="0"/>
              <a:buChar char="•"/>
            </a:pPr>
            <a:r>
              <a:rPr lang="fr-CA" dirty="0">
                <a:solidFill>
                  <a:srgbClr val="3D3DB1"/>
                </a:solidFill>
              </a:rPr>
              <a:t>Épidémie et maladie en favorisant une composition plus diversifiée</a:t>
            </a:r>
          </a:p>
          <a:p>
            <a:pPr marL="914400" lvl="1" indent="-457200">
              <a:buFont typeface="Arial" panose="020B0604020202020204" pitchFamily="34" charset="0"/>
              <a:buChar char="•"/>
            </a:pPr>
            <a:r>
              <a:rPr lang="fr-CA" dirty="0">
                <a:solidFill>
                  <a:srgbClr val="3D3DB1"/>
                </a:solidFill>
              </a:rPr>
              <a:t>Accident de régénération après un feu</a:t>
            </a:r>
          </a:p>
          <a:p>
            <a:pPr marL="457200" indent="-457200">
              <a:buFont typeface="Arial" panose="020B0604020202020204" pitchFamily="34" charset="0"/>
              <a:buChar char="•"/>
            </a:pPr>
            <a:r>
              <a:rPr lang="fr-CA" sz="2400" dirty="0"/>
              <a:t>Les avantages et les inconvénients doivent être rigoureusement soupesés puisque les investissements pourraient être trop risqués en fonction du cycle des feux.</a:t>
            </a:r>
          </a:p>
        </p:txBody>
      </p:sp>
      <p:sp>
        <p:nvSpPr>
          <p:cNvPr id="4" name="Espace réservé du numéro de diapositive 3">
            <a:extLst>
              <a:ext uri="{FF2B5EF4-FFF2-40B4-BE49-F238E27FC236}">
                <a16:creationId xmlns:a16="http://schemas.microsoft.com/office/drawing/2014/main" id="{731F3182-1E67-67A3-0DB6-E7EBB46FE7CC}"/>
              </a:ext>
            </a:extLst>
          </p:cNvPr>
          <p:cNvSpPr>
            <a:spLocks noGrp="1"/>
          </p:cNvSpPr>
          <p:nvPr>
            <p:ph type="sldNum" sz="quarter" idx="4"/>
            <p:custDataLst>
              <p:tags r:id="rId3"/>
            </p:custDataLst>
          </p:nvPr>
        </p:nvSpPr>
        <p:spPr/>
        <p:txBody>
          <a:bodyPr/>
          <a:lstStyle/>
          <a:p>
            <a:fld id="{511EA75C-EC4C-4D33-ACF8-A8544E993E0B}" type="slidenum">
              <a:rPr lang="fr-CA" smtClean="0"/>
              <a:t>16</a:t>
            </a:fld>
            <a:endParaRPr lang="fr-CA"/>
          </a:p>
        </p:txBody>
      </p:sp>
    </p:spTree>
    <p:extLst>
      <p:ext uri="{BB962C8B-B14F-4D97-AF65-F5344CB8AC3E}">
        <p14:creationId xmlns:p14="http://schemas.microsoft.com/office/powerpoint/2010/main" val="2955224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B7A83-C300-E3F3-8E8E-7ED5B628A8E9}"/>
              </a:ext>
            </a:extLst>
          </p:cNvPr>
          <p:cNvSpPr>
            <a:spLocks noGrp="1"/>
          </p:cNvSpPr>
          <p:nvPr>
            <p:ph type="title"/>
            <p:custDataLst>
              <p:tags r:id="rId1"/>
            </p:custDataLst>
          </p:nvPr>
        </p:nvSpPr>
        <p:spPr>
          <a:xfrm>
            <a:off x="838200" y="2015091"/>
            <a:ext cx="10515600" cy="1780161"/>
          </a:xfrm>
        </p:spPr>
        <p:txBody>
          <a:bodyPr>
            <a:noAutofit/>
          </a:bodyPr>
          <a:lstStyle/>
          <a:p>
            <a:pPr algn="ctr"/>
            <a:r>
              <a:rPr lang="fr-CA" sz="6000" dirty="0"/>
              <a:t>Merci !</a:t>
            </a:r>
          </a:p>
        </p:txBody>
      </p:sp>
      <p:sp>
        <p:nvSpPr>
          <p:cNvPr id="3" name="Espace réservé du numéro de diapositive 2">
            <a:extLst>
              <a:ext uri="{FF2B5EF4-FFF2-40B4-BE49-F238E27FC236}">
                <a16:creationId xmlns:a16="http://schemas.microsoft.com/office/drawing/2014/main" id="{AE023314-A216-904D-7331-333A31F51765}"/>
              </a:ext>
            </a:extLst>
          </p:cNvPr>
          <p:cNvSpPr>
            <a:spLocks noGrp="1"/>
          </p:cNvSpPr>
          <p:nvPr>
            <p:ph type="sldNum" sz="quarter" idx="4"/>
            <p:custDataLst>
              <p:tags r:id="rId2"/>
            </p:custDataLst>
          </p:nvPr>
        </p:nvSpPr>
        <p:spPr/>
        <p:txBody>
          <a:bodyPr/>
          <a:lstStyle/>
          <a:p>
            <a:fld id="{511EA75C-EC4C-4D33-ACF8-A8544E993E0B}" type="slidenum">
              <a:rPr lang="fr-CA" smtClean="0"/>
              <a:t>17</a:t>
            </a:fld>
            <a:endParaRPr lang="fr-CA"/>
          </a:p>
        </p:txBody>
      </p:sp>
    </p:spTree>
    <p:extLst>
      <p:ext uri="{BB962C8B-B14F-4D97-AF65-F5344CB8AC3E}">
        <p14:creationId xmlns:p14="http://schemas.microsoft.com/office/powerpoint/2010/main" val="354257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AB117-3366-5E25-326B-813A2A71E96C}"/>
              </a:ext>
            </a:extLst>
          </p:cNvPr>
          <p:cNvSpPr>
            <a:spLocks noGrp="1"/>
          </p:cNvSpPr>
          <p:nvPr>
            <p:ph type="title"/>
            <p:custDataLst>
              <p:tags r:id="rId1"/>
            </p:custDataLst>
          </p:nvPr>
        </p:nvSpPr>
        <p:spPr>
          <a:xfrm>
            <a:off x="605707" y="408041"/>
            <a:ext cx="10515600" cy="550605"/>
          </a:xfrm>
        </p:spPr>
        <p:txBody>
          <a:bodyPr>
            <a:normAutofit fontScale="90000"/>
          </a:bodyPr>
          <a:lstStyle/>
          <a:p>
            <a:r>
              <a:rPr lang="fr-CA" cap="all" dirty="0"/>
              <a:t>Pourquoi faire des coupes partielles ?</a:t>
            </a:r>
          </a:p>
        </p:txBody>
      </p:sp>
      <p:sp>
        <p:nvSpPr>
          <p:cNvPr id="3" name="Espace réservé du texte 2">
            <a:extLst>
              <a:ext uri="{FF2B5EF4-FFF2-40B4-BE49-F238E27FC236}">
                <a16:creationId xmlns:a16="http://schemas.microsoft.com/office/drawing/2014/main" id="{FE142C6C-2114-4E93-8D92-A3CBF97B83B7}"/>
              </a:ext>
            </a:extLst>
          </p:cNvPr>
          <p:cNvSpPr>
            <a:spLocks noGrp="1"/>
          </p:cNvSpPr>
          <p:nvPr>
            <p:ph type="body" idx="1"/>
            <p:custDataLst>
              <p:tags r:id="rId2"/>
            </p:custDataLst>
          </p:nvPr>
        </p:nvSpPr>
        <p:spPr>
          <a:xfrm>
            <a:off x="662747" y="1516625"/>
            <a:ext cx="10401519" cy="4146755"/>
          </a:xfrm>
        </p:spPr>
        <p:txBody>
          <a:bodyPr>
            <a:normAutofit/>
          </a:bodyPr>
          <a:lstStyle/>
          <a:p>
            <a:r>
              <a:rPr lang="fr-CA" dirty="0"/>
              <a:t>Objectifs écologiques</a:t>
            </a:r>
          </a:p>
          <a:p>
            <a:pPr marL="914400" marR="0" lvl="1" indent="-457200" algn="l" defTabSz="914400" rtl="0" eaLnBrk="1" fontAlgn="auto" latinLnBrk="0" hangingPunct="1">
              <a:lnSpc>
                <a:spcPct val="90000"/>
              </a:lnSpc>
              <a:spcBef>
                <a:spcPts val="500"/>
              </a:spcBef>
              <a:spcAft>
                <a:spcPts val="0"/>
              </a:spcAft>
              <a:buClr>
                <a:srgbClr val="4DC0DF">
                  <a:lumMod val="40000"/>
                  <a:lumOff val="60000"/>
                </a:srgbClr>
              </a:buClr>
              <a:buSzTx/>
              <a:buFont typeface="Arial" panose="020B0604020202020204" pitchFamily="34" charset="0"/>
              <a:buChar char="•"/>
              <a:tabLst/>
              <a:defRPr/>
            </a:pPr>
            <a:r>
              <a:rPr lang="fr-CA" sz="2400" dirty="0">
                <a:solidFill>
                  <a:srgbClr val="3D3DB1"/>
                </a:solidFill>
              </a:rPr>
              <a:t>Maintien des attributs </a:t>
            </a:r>
            <a:r>
              <a:rPr lang="fr-CA" sz="2400" dirty="0">
                <a:solidFill>
                  <a:schemeClr val="accent1"/>
                </a:solidFill>
              </a:rPr>
              <a:t>des v</a:t>
            </a:r>
            <a:r>
              <a:rPr lang="fr-CA" sz="2400" dirty="0">
                <a:solidFill>
                  <a:srgbClr val="3D3DB1"/>
                </a:solidFill>
              </a:rPr>
              <a:t>ieilles forêts</a:t>
            </a:r>
          </a:p>
          <a:p>
            <a:pPr marL="914400" marR="0" lvl="1" indent="-457200" algn="l" defTabSz="914400" rtl="0" eaLnBrk="1" fontAlgn="auto" latinLnBrk="0" hangingPunct="1">
              <a:lnSpc>
                <a:spcPct val="90000"/>
              </a:lnSpc>
              <a:spcBef>
                <a:spcPts val="500"/>
              </a:spcBef>
              <a:spcAft>
                <a:spcPts val="0"/>
              </a:spcAft>
              <a:buClr>
                <a:srgbClr val="4DC0DF">
                  <a:lumMod val="40000"/>
                  <a:lumOff val="60000"/>
                </a:srgbClr>
              </a:buClr>
              <a:buSzTx/>
              <a:buFont typeface="Arial" panose="020B0604020202020204" pitchFamily="34" charset="0"/>
              <a:buChar char="•"/>
              <a:tabLst/>
              <a:defRPr/>
            </a:pPr>
            <a:r>
              <a:rPr lang="fr-CA" sz="2400" dirty="0">
                <a:solidFill>
                  <a:srgbClr val="3D3DB1"/>
                </a:solidFill>
              </a:rPr>
              <a:t>Enjeux de composition</a:t>
            </a:r>
          </a:p>
          <a:p>
            <a:r>
              <a:rPr lang="fr-CA" dirty="0"/>
              <a:t>Objectifs économiques</a:t>
            </a:r>
          </a:p>
          <a:p>
            <a:pPr marL="914400" lvl="1" indent="-457200">
              <a:buClr>
                <a:srgbClr val="4DC0DF">
                  <a:lumMod val="40000"/>
                  <a:lumOff val="60000"/>
                </a:srgbClr>
              </a:buClr>
              <a:buFont typeface="Arial" panose="020B0604020202020204" pitchFamily="34" charset="0"/>
              <a:buChar char="•"/>
              <a:defRPr/>
            </a:pPr>
            <a:r>
              <a:rPr lang="fr-CA" sz="2400" dirty="0">
                <a:solidFill>
                  <a:srgbClr val="3D3DB1"/>
                </a:solidFill>
              </a:rPr>
              <a:t>Qualité du bois</a:t>
            </a:r>
          </a:p>
          <a:p>
            <a:pPr marL="914400" lvl="1" indent="-457200">
              <a:buClr>
                <a:srgbClr val="4DC0DF">
                  <a:lumMod val="40000"/>
                  <a:lumOff val="60000"/>
                </a:srgbClr>
              </a:buClr>
              <a:buFont typeface="Arial" panose="020B0604020202020204" pitchFamily="34" charset="0"/>
              <a:buChar char="•"/>
              <a:defRPr/>
            </a:pPr>
            <a:r>
              <a:rPr lang="fr-CA" sz="2400" dirty="0">
                <a:solidFill>
                  <a:srgbClr val="3D3DB1"/>
                </a:solidFill>
              </a:rPr>
              <a:t>Flux de bois</a:t>
            </a:r>
          </a:p>
          <a:p>
            <a:r>
              <a:rPr lang="fr-CA" dirty="0"/>
              <a:t>Objectifs sociaux</a:t>
            </a:r>
          </a:p>
          <a:p>
            <a:pPr marL="914400" marR="0" lvl="1" indent="-457200" fontAlgn="auto">
              <a:spcAft>
                <a:spcPts val="0"/>
              </a:spcAft>
              <a:buClr>
                <a:srgbClr val="4DC0DF">
                  <a:lumMod val="40000"/>
                  <a:lumOff val="60000"/>
                </a:srgbClr>
              </a:buClr>
              <a:buSzTx/>
              <a:buFont typeface="Arial" panose="020B0604020202020204" pitchFamily="34" charset="0"/>
              <a:buChar char="•"/>
              <a:tabLst/>
              <a:defRPr/>
            </a:pPr>
            <a:r>
              <a:rPr lang="fr-CA" sz="2400" dirty="0">
                <a:solidFill>
                  <a:srgbClr val="3D3DB1"/>
                </a:solidFill>
              </a:rPr>
              <a:t>Harmonisation</a:t>
            </a:r>
          </a:p>
        </p:txBody>
      </p:sp>
      <p:sp>
        <p:nvSpPr>
          <p:cNvPr id="4" name="Espace réservé du numéro de diapositive 3">
            <a:extLst>
              <a:ext uri="{FF2B5EF4-FFF2-40B4-BE49-F238E27FC236}">
                <a16:creationId xmlns:a16="http://schemas.microsoft.com/office/drawing/2014/main" id="{296D33BA-C06D-CA78-4166-9B3DB625E8C3}"/>
              </a:ext>
            </a:extLst>
          </p:cNvPr>
          <p:cNvSpPr>
            <a:spLocks noGrp="1"/>
          </p:cNvSpPr>
          <p:nvPr>
            <p:ph type="sldNum" sz="quarter" idx="4"/>
            <p:custDataLst>
              <p:tags r:id="rId3"/>
            </p:custDataLst>
          </p:nvPr>
        </p:nvSpPr>
        <p:spPr/>
        <p:txBody>
          <a:bodyPr/>
          <a:lstStyle/>
          <a:p>
            <a:fld id="{511EA75C-EC4C-4D33-ACF8-A8544E993E0B}" type="slidenum">
              <a:rPr lang="fr-CA" smtClean="0"/>
              <a:t>2</a:t>
            </a:fld>
            <a:endParaRPr lang="fr-CA"/>
          </a:p>
        </p:txBody>
      </p:sp>
    </p:spTree>
    <p:extLst>
      <p:ext uri="{BB962C8B-B14F-4D97-AF65-F5344CB8AC3E}">
        <p14:creationId xmlns:p14="http://schemas.microsoft.com/office/powerpoint/2010/main" val="304082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742AC-96AA-FA0D-C278-0562ADA24111}"/>
              </a:ext>
            </a:extLst>
          </p:cNvPr>
          <p:cNvSpPr>
            <a:spLocks noGrp="1"/>
          </p:cNvSpPr>
          <p:nvPr>
            <p:ph type="ctrTitle"/>
            <p:custDataLst>
              <p:tags r:id="rId1"/>
            </p:custDataLst>
          </p:nvPr>
        </p:nvSpPr>
        <p:spPr>
          <a:xfrm>
            <a:off x="0" y="1592827"/>
            <a:ext cx="12191999" cy="2035125"/>
          </a:xfrm>
        </p:spPr>
        <p:txBody>
          <a:bodyPr/>
          <a:lstStyle/>
          <a:p>
            <a:r>
              <a:rPr lang="fr-CA" dirty="0"/>
              <a:t>Enjeu des vieilles forêts</a:t>
            </a:r>
          </a:p>
        </p:txBody>
      </p:sp>
    </p:spTree>
    <p:extLst>
      <p:ext uri="{BB962C8B-B14F-4D97-AF65-F5344CB8AC3E}">
        <p14:creationId xmlns:p14="http://schemas.microsoft.com/office/powerpoint/2010/main" val="402342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ACD94C2-6D8E-53D6-F9BB-76F684A654ED}"/>
              </a:ext>
            </a:extLst>
          </p:cNvPr>
          <p:cNvSpPr>
            <a:spLocks noGrp="1"/>
          </p:cNvSpPr>
          <p:nvPr>
            <p:ph type="sldNum" sz="quarter" idx="4"/>
            <p:custDataLst>
              <p:tags r:id="rId1"/>
            </p:custDataLst>
          </p:nvPr>
        </p:nvSpPr>
        <p:spPr/>
        <p:txBody>
          <a:bodyPr/>
          <a:lstStyle/>
          <a:p>
            <a:fld id="{511EA75C-EC4C-4D33-ACF8-A8544E993E0B}" type="slidenum">
              <a:rPr lang="fr-CA" smtClean="0"/>
              <a:t>4</a:t>
            </a:fld>
            <a:endParaRPr lang="fr-CA"/>
          </a:p>
        </p:txBody>
      </p:sp>
      <p:pic>
        <p:nvPicPr>
          <p:cNvPr id="3" name="Image 2" descr="Une image contenant texte, carte, atlas&#10;&#10;Description générée automatiquement">
            <a:extLst>
              <a:ext uri="{FF2B5EF4-FFF2-40B4-BE49-F238E27FC236}">
                <a16:creationId xmlns:a16="http://schemas.microsoft.com/office/drawing/2014/main" id="{E31B265C-BDEC-78E7-A151-40E71AFD3518}"/>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9522" y="-809469"/>
            <a:ext cx="12231521" cy="7914514"/>
          </a:xfrm>
          <a:prstGeom prst="rect">
            <a:avLst/>
          </a:prstGeom>
        </p:spPr>
      </p:pic>
    </p:spTree>
    <p:extLst>
      <p:ext uri="{BB962C8B-B14F-4D97-AF65-F5344CB8AC3E}">
        <p14:creationId xmlns:p14="http://schemas.microsoft.com/office/powerpoint/2010/main" val="366498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a:extLst>
              <a:ext uri="{FF2B5EF4-FFF2-40B4-BE49-F238E27FC236}">
                <a16:creationId xmlns:a16="http://schemas.microsoft.com/office/drawing/2014/main" id="{36AEBFCA-10AC-87BC-3354-BFC8178A8240}"/>
              </a:ext>
            </a:extLst>
          </p:cNvPr>
          <p:cNvGraphicFramePr>
            <a:graphicFrameLocks noGrp="1"/>
          </p:cNvGraphicFramePr>
          <p:nvPr>
            <p:custDataLst>
              <p:tags r:id="rId1"/>
            </p:custDataLst>
            <p:extLst>
              <p:ext uri="{D42A27DB-BD31-4B8C-83A1-F6EECF244321}">
                <p14:modId xmlns:p14="http://schemas.microsoft.com/office/powerpoint/2010/main" val="3632081429"/>
              </p:ext>
            </p:extLst>
          </p:nvPr>
        </p:nvGraphicFramePr>
        <p:xfrm>
          <a:off x="453419" y="1156569"/>
          <a:ext cx="6472520" cy="5349240"/>
        </p:xfrm>
        <a:graphic>
          <a:graphicData uri="http://schemas.openxmlformats.org/drawingml/2006/table">
            <a:tbl>
              <a:tblPr/>
              <a:tblGrid>
                <a:gridCol w="1588548">
                  <a:extLst>
                    <a:ext uri="{9D8B030D-6E8A-4147-A177-3AD203B41FA5}">
                      <a16:colId xmlns:a16="http://schemas.microsoft.com/office/drawing/2014/main" val="180135682"/>
                    </a:ext>
                  </a:extLst>
                </a:gridCol>
                <a:gridCol w="1495313">
                  <a:extLst>
                    <a:ext uri="{9D8B030D-6E8A-4147-A177-3AD203B41FA5}">
                      <a16:colId xmlns:a16="http://schemas.microsoft.com/office/drawing/2014/main" val="1439610178"/>
                    </a:ext>
                  </a:extLst>
                </a:gridCol>
                <a:gridCol w="1237129">
                  <a:extLst>
                    <a:ext uri="{9D8B030D-6E8A-4147-A177-3AD203B41FA5}">
                      <a16:colId xmlns:a16="http://schemas.microsoft.com/office/drawing/2014/main" val="2306802276"/>
                    </a:ext>
                  </a:extLst>
                </a:gridCol>
                <a:gridCol w="1118796">
                  <a:extLst>
                    <a:ext uri="{9D8B030D-6E8A-4147-A177-3AD203B41FA5}">
                      <a16:colId xmlns:a16="http://schemas.microsoft.com/office/drawing/2014/main" val="2917103636"/>
                    </a:ext>
                  </a:extLst>
                </a:gridCol>
                <a:gridCol w="1032734">
                  <a:extLst>
                    <a:ext uri="{9D8B030D-6E8A-4147-A177-3AD203B41FA5}">
                      <a16:colId xmlns:a16="http://schemas.microsoft.com/office/drawing/2014/main" val="1017823587"/>
                    </a:ext>
                  </a:extLst>
                </a:gridCol>
              </a:tblGrid>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Unité d’aménagement</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Protection administrative</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Bandes riveraines</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Legs biologiques</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Total</a:t>
                      </a:r>
                    </a:p>
                  </a:txBody>
                  <a:tcPr marL="7620" marR="7620" marT="762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16904295"/>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02661</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47 %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4 %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1 %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53 %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00806789"/>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02662</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8 %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7 %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18 %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27211841"/>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02663</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67 %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3 %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1 %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70 %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3643546764"/>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02664</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15 %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7 %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23 %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438704448"/>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02665</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21 %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6 %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29 %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99700625"/>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a:solidFill>
                            <a:srgbClr val="000000"/>
                          </a:solidFill>
                          <a:effectLst/>
                          <a:latin typeface="Calibri" panose="020F0502020204030204" pitchFamily="34" charset="0"/>
                        </a:rPr>
                        <a:t>02666</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1 %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8 %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11 %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70802592"/>
                  </a:ext>
                </a:extLst>
              </a:tr>
              <a:tr h="1217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08551</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30 %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6 %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1 %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37 %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061381620"/>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08562</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92 %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1 %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0 %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93 %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1144258328"/>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08652</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20 %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6 %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28 %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668500479"/>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08663</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89 %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1 %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0 %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90 %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728519487"/>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08664</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39 %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5 %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1 %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45 %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1994568421"/>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08665</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15 %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7 %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23 %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928223345"/>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08666</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48 %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4 %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1 %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54 %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90195188"/>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08751</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13 %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7 %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22 %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97450593"/>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08762</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8 %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12 %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5340748"/>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08763</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17 %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7 %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25 %</a:t>
                      </a:r>
                    </a:p>
                  </a:txBody>
                  <a:tcPr marL="7620" marR="7620" marT="7620" marB="0" anchor="b">
                    <a:lnL>
                      <a:noFill/>
                    </a:lnL>
                    <a:lnR>
                      <a:noFill/>
                    </a:lnR>
                    <a:lnT>
                      <a:noFill/>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659821367"/>
                  </a:ext>
                </a:extLst>
              </a:tr>
              <a:tr h="18288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fr-CA" sz="1800" b="0" i="0" u="none" strike="noStrike" dirty="0">
                          <a:solidFill>
                            <a:srgbClr val="000000"/>
                          </a:solidFill>
                          <a:effectLst/>
                          <a:latin typeface="Calibri" panose="020F0502020204030204" pitchFamily="34" charset="0"/>
                        </a:rPr>
                        <a:t>08764</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0 %</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8 %</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0" i="0" u="none" strike="noStrike" dirty="0">
                          <a:solidFill>
                            <a:srgbClr val="000000"/>
                          </a:solidFill>
                          <a:effectLst/>
                          <a:latin typeface="Calibri" panose="020F0502020204030204" pitchFamily="34" charset="0"/>
                        </a:rPr>
                        <a:t>2 %</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fr-CA" sz="1800" b="1" i="0" u="none" strike="noStrike" dirty="0">
                          <a:solidFill>
                            <a:srgbClr val="000000"/>
                          </a:solidFill>
                          <a:effectLst/>
                          <a:latin typeface="Calibri" panose="020F0502020204030204" pitchFamily="34" charset="0"/>
                        </a:rPr>
                        <a:t>10 %</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6450634"/>
                  </a:ext>
                </a:extLst>
              </a:tr>
            </a:tbl>
          </a:graphicData>
        </a:graphic>
      </p:graphicFrame>
      <p:sp>
        <p:nvSpPr>
          <p:cNvPr id="2" name="Titre 1">
            <a:extLst>
              <a:ext uri="{FF2B5EF4-FFF2-40B4-BE49-F238E27FC236}">
                <a16:creationId xmlns:a16="http://schemas.microsoft.com/office/drawing/2014/main" id="{B3163E4C-95B3-1A8D-914F-AD1ADC7415AD}"/>
              </a:ext>
            </a:extLst>
          </p:cNvPr>
          <p:cNvSpPr>
            <a:spLocks noGrp="1"/>
          </p:cNvSpPr>
          <p:nvPr>
            <p:ph type="title"/>
            <p:custDataLst>
              <p:tags r:id="rId2"/>
            </p:custDataLst>
          </p:nvPr>
        </p:nvSpPr>
        <p:spPr>
          <a:xfrm>
            <a:off x="441064" y="352191"/>
            <a:ext cx="10515600" cy="550607"/>
          </a:xfrm>
        </p:spPr>
        <p:txBody>
          <a:bodyPr>
            <a:normAutofit fontScale="90000"/>
          </a:bodyPr>
          <a:lstStyle/>
          <a:p>
            <a:r>
              <a:rPr lang="fr-CA" cap="all" dirty="0"/>
              <a:t>Solutions pour maintien des vieilles forêts (suite)</a:t>
            </a:r>
          </a:p>
        </p:txBody>
      </p:sp>
      <p:sp>
        <p:nvSpPr>
          <p:cNvPr id="3" name="Espace réservé du numéro de diapositive 2">
            <a:extLst>
              <a:ext uri="{FF2B5EF4-FFF2-40B4-BE49-F238E27FC236}">
                <a16:creationId xmlns:a16="http://schemas.microsoft.com/office/drawing/2014/main" id="{8F85BF6B-1F7D-44E6-5954-37257AE3B200}"/>
              </a:ext>
            </a:extLst>
          </p:cNvPr>
          <p:cNvSpPr>
            <a:spLocks noGrp="1"/>
          </p:cNvSpPr>
          <p:nvPr>
            <p:ph type="sldNum" sz="quarter" idx="4"/>
            <p:custDataLst>
              <p:tags r:id="rId3"/>
            </p:custDataLst>
          </p:nvPr>
        </p:nvSpPr>
        <p:spPr/>
        <p:txBody>
          <a:bodyPr/>
          <a:lstStyle/>
          <a:p>
            <a:fld id="{511EA75C-EC4C-4D33-ACF8-A8544E993E0B}" type="slidenum">
              <a:rPr lang="fr-CA" smtClean="0"/>
              <a:t>5</a:t>
            </a:fld>
            <a:endParaRPr lang="fr-CA"/>
          </a:p>
        </p:txBody>
      </p:sp>
      <p:sp>
        <p:nvSpPr>
          <p:cNvPr id="10" name="Rectangle 9">
            <a:extLst>
              <a:ext uri="{FF2B5EF4-FFF2-40B4-BE49-F238E27FC236}">
                <a16:creationId xmlns:a16="http://schemas.microsoft.com/office/drawing/2014/main" id="{BF7B3E49-39A3-1A70-E65E-CF0F697D7F1A}"/>
              </a:ext>
            </a:extLst>
          </p:cNvPr>
          <p:cNvSpPr/>
          <p:nvPr>
            <p:custDataLst>
              <p:tags r:id="rId4"/>
            </p:custDataLst>
          </p:nvPr>
        </p:nvSpPr>
        <p:spPr>
          <a:xfrm>
            <a:off x="368872" y="1721224"/>
            <a:ext cx="6605195" cy="1683474"/>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3D5FE45-5A96-F709-1E07-6B84076EED1E}"/>
              </a:ext>
            </a:extLst>
          </p:cNvPr>
          <p:cNvSpPr/>
          <p:nvPr>
            <p:custDataLst>
              <p:tags r:id="rId5"/>
            </p:custDataLst>
          </p:nvPr>
        </p:nvSpPr>
        <p:spPr>
          <a:xfrm>
            <a:off x="368872" y="5368066"/>
            <a:ext cx="6605195" cy="1246404"/>
          </a:xfrm>
          <a:prstGeom prst="rect">
            <a:avLst/>
          </a:prstGeom>
          <a:noFill/>
          <a:ln w="381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texte 2">
            <a:extLst>
              <a:ext uri="{FF2B5EF4-FFF2-40B4-BE49-F238E27FC236}">
                <a16:creationId xmlns:a16="http://schemas.microsoft.com/office/drawing/2014/main" id="{E998FD6E-5194-0A94-A86F-CC7787F19B5E}"/>
              </a:ext>
            </a:extLst>
          </p:cNvPr>
          <p:cNvSpPr txBox="1">
            <a:spLocks/>
          </p:cNvSpPr>
          <p:nvPr>
            <p:custDataLst>
              <p:tags r:id="rId6"/>
            </p:custDataLst>
          </p:nvPr>
        </p:nvSpPr>
        <p:spPr>
          <a:xfrm>
            <a:off x="7058614" y="1721224"/>
            <a:ext cx="4842145" cy="450902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600" dirty="0"/>
              <a:t>Effectuer des coupes progressives irrégulières</a:t>
            </a:r>
          </a:p>
          <a:p>
            <a:pPr marL="914400" lvl="1" indent="-457200">
              <a:buClr>
                <a:srgbClr val="4DC0DF">
                  <a:lumMod val="40000"/>
                  <a:lumOff val="60000"/>
                </a:srgbClr>
              </a:buClr>
              <a:defRPr/>
            </a:pPr>
            <a:r>
              <a:rPr lang="fr-CA" dirty="0">
                <a:solidFill>
                  <a:srgbClr val="3D3DB1"/>
                </a:solidFill>
              </a:rPr>
              <a:t>À régénération lente</a:t>
            </a:r>
          </a:p>
          <a:p>
            <a:pPr marL="914400" lvl="1" indent="-457200">
              <a:buClr>
                <a:srgbClr val="4DC0DF">
                  <a:lumMod val="40000"/>
                  <a:lumOff val="60000"/>
                </a:srgbClr>
              </a:buClr>
              <a:defRPr/>
            </a:pPr>
            <a:r>
              <a:rPr lang="fr-CA" dirty="0">
                <a:solidFill>
                  <a:srgbClr val="3D3DB1"/>
                </a:solidFill>
              </a:rPr>
              <a:t>À trouée élargie</a:t>
            </a:r>
          </a:p>
          <a:p>
            <a:r>
              <a:rPr lang="fr-CA" sz="2600" dirty="0"/>
              <a:t>Maintenir/établir une structure irrégulière</a:t>
            </a:r>
          </a:p>
          <a:p>
            <a:r>
              <a:rPr lang="fr-CA" sz="2600" dirty="0"/>
              <a:t>Favoriser la présence de débris ligneux grossiers, gros chicots et arbres fauniques</a:t>
            </a:r>
            <a:endParaRPr lang="fr-CA" sz="2600" dirty="0">
              <a:solidFill>
                <a:srgbClr val="3D3DB1"/>
              </a:solidFill>
            </a:endParaRPr>
          </a:p>
          <a:p>
            <a:r>
              <a:rPr lang="fr-CA" sz="2600" dirty="0"/>
              <a:t>Maintenir d’un couvert</a:t>
            </a:r>
          </a:p>
          <a:p>
            <a:r>
              <a:rPr lang="fr-CA" sz="2600" dirty="0"/>
              <a:t>Favoriser une régénération naturelle</a:t>
            </a:r>
          </a:p>
          <a:p>
            <a:r>
              <a:rPr lang="fr-CA" sz="2600" dirty="0"/>
              <a:t>Limiter les espèces concurrentes</a:t>
            </a:r>
          </a:p>
        </p:txBody>
      </p:sp>
    </p:spTree>
    <p:extLst>
      <p:ext uri="{BB962C8B-B14F-4D97-AF65-F5344CB8AC3E}">
        <p14:creationId xmlns:p14="http://schemas.microsoft.com/office/powerpoint/2010/main" val="45078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ACD94C2-6D8E-53D6-F9BB-76F684A654ED}"/>
              </a:ext>
            </a:extLst>
          </p:cNvPr>
          <p:cNvSpPr>
            <a:spLocks noGrp="1"/>
          </p:cNvSpPr>
          <p:nvPr>
            <p:ph type="sldNum" sz="quarter" idx="4"/>
            <p:custDataLst>
              <p:tags r:id="rId1"/>
            </p:custDataLst>
          </p:nvPr>
        </p:nvSpPr>
        <p:spPr/>
        <p:txBody>
          <a:bodyPr/>
          <a:lstStyle/>
          <a:p>
            <a:fld id="{511EA75C-EC4C-4D33-ACF8-A8544E993E0B}" type="slidenum">
              <a:rPr lang="fr-CA" smtClean="0"/>
              <a:t>6</a:t>
            </a:fld>
            <a:endParaRPr lang="fr-CA"/>
          </a:p>
        </p:txBody>
      </p:sp>
      <p:pic>
        <p:nvPicPr>
          <p:cNvPr id="3" name="Image 2" descr="Une image contenant texte, carte, atlas&#10;&#10;Description générée automatiquement">
            <a:extLst>
              <a:ext uri="{FF2B5EF4-FFF2-40B4-BE49-F238E27FC236}">
                <a16:creationId xmlns:a16="http://schemas.microsoft.com/office/drawing/2014/main" id="{E31B265C-BDEC-78E7-A151-40E71AFD3518}"/>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9522" y="-809469"/>
            <a:ext cx="12231521" cy="7914514"/>
          </a:xfrm>
          <a:prstGeom prst="rect">
            <a:avLst/>
          </a:prstGeom>
        </p:spPr>
      </p:pic>
    </p:spTree>
    <p:extLst>
      <p:ext uri="{BB962C8B-B14F-4D97-AF65-F5344CB8AC3E}">
        <p14:creationId xmlns:p14="http://schemas.microsoft.com/office/powerpoint/2010/main" val="56369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42C1B8-865F-457B-25BF-AB26AC67D555}"/>
              </a:ext>
            </a:extLst>
          </p:cNvPr>
          <p:cNvSpPr>
            <a:spLocks noGrp="1"/>
          </p:cNvSpPr>
          <p:nvPr>
            <p:ph type="title"/>
            <p:custDataLst>
              <p:tags r:id="rId1"/>
            </p:custDataLst>
          </p:nvPr>
        </p:nvSpPr>
        <p:spPr>
          <a:xfrm>
            <a:off x="504247" y="334899"/>
            <a:ext cx="10515600" cy="550605"/>
          </a:xfrm>
        </p:spPr>
        <p:txBody>
          <a:bodyPr>
            <a:normAutofit fontScale="90000"/>
          </a:bodyPr>
          <a:lstStyle/>
          <a:p>
            <a:r>
              <a:rPr lang="fr-CA" cap="all" dirty="0"/>
              <a:t>Les objectifs sylvicoles de la CPI sont-ils atteints ?</a:t>
            </a:r>
          </a:p>
        </p:txBody>
      </p:sp>
      <p:sp>
        <p:nvSpPr>
          <p:cNvPr id="4" name="Espace réservé du numéro de diapositive 3">
            <a:extLst>
              <a:ext uri="{FF2B5EF4-FFF2-40B4-BE49-F238E27FC236}">
                <a16:creationId xmlns:a16="http://schemas.microsoft.com/office/drawing/2014/main" id="{0D16F034-FE70-ADCA-CC56-79A57FA6384B}"/>
              </a:ext>
            </a:extLst>
          </p:cNvPr>
          <p:cNvSpPr>
            <a:spLocks noGrp="1"/>
          </p:cNvSpPr>
          <p:nvPr>
            <p:ph type="sldNum" sz="quarter" idx="4"/>
            <p:custDataLst>
              <p:tags r:id="rId2"/>
            </p:custDataLst>
          </p:nvPr>
        </p:nvSpPr>
        <p:spPr/>
        <p:txBody>
          <a:bodyPr/>
          <a:lstStyle/>
          <a:p>
            <a:fld id="{511EA75C-EC4C-4D33-ACF8-A8544E993E0B}" type="slidenum">
              <a:rPr lang="fr-CA" smtClean="0"/>
              <a:t>7</a:t>
            </a:fld>
            <a:endParaRPr lang="fr-CA"/>
          </a:p>
        </p:txBody>
      </p:sp>
      <p:sp>
        <p:nvSpPr>
          <p:cNvPr id="5" name="ZoneTexte 4">
            <a:extLst>
              <a:ext uri="{FF2B5EF4-FFF2-40B4-BE49-F238E27FC236}">
                <a16:creationId xmlns:a16="http://schemas.microsoft.com/office/drawing/2014/main" id="{5089F3B3-42A8-524B-91EC-ABB7C1165F87}"/>
              </a:ext>
            </a:extLst>
          </p:cNvPr>
          <p:cNvSpPr txBox="1"/>
          <p:nvPr>
            <p:custDataLst>
              <p:tags r:id="rId3"/>
            </p:custDataLst>
          </p:nvPr>
        </p:nvSpPr>
        <p:spPr>
          <a:xfrm>
            <a:off x="465155" y="1929483"/>
            <a:ext cx="6142121" cy="400109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600" b="0" i="0" u="none" strike="noStrike" kern="0" cap="none" spc="0" normalizeH="0" baseline="0" noProof="0" dirty="0">
                <a:ln>
                  <a:noFill/>
                </a:ln>
                <a:effectLst/>
                <a:uLnTx/>
                <a:uFillTx/>
              </a:rPr>
              <a:t>Maintien de couvert, d’arbres de plus grand diamètre et de débris ligneux grossiers</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0" i="0" u="none" strike="noStrike" kern="0" cap="none" spc="0" normalizeH="0" baseline="0" noProof="0" dirty="0">
                <a:ln>
                  <a:noFill/>
                </a:ln>
                <a:effectLst/>
                <a:uLnTx/>
                <a:uFillTx/>
              </a:rPr>
              <a:t>Ne semble pas toujours produire une nouvelle cohorte</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200" b="0" i="0" u="none" strike="noStrike" kern="0" cap="none" spc="0" normalizeH="0" baseline="0" noProof="0" dirty="0">
                <a:ln>
                  <a:noFill/>
                </a:ln>
                <a:effectLst/>
                <a:uLnTx/>
                <a:uFillTx/>
              </a:rPr>
              <a:t>Structure :</a:t>
            </a:r>
          </a:p>
          <a:p>
            <a:pPr marL="1200150" lvl="2" indent="-285750" defTabSz="914400">
              <a:buFont typeface="Arial" panose="020B0604020202020204" pitchFamily="34" charset="0"/>
              <a:buChar char="•"/>
              <a:defRPr/>
            </a:pPr>
            <a:r>
              <a:rPr lang="fr-CA" sz="2000" kern="0" dirty="0">
                <a:solidFill>
                  <a:srgbClr val="7070CE"/>
                </a:solidFill>
              </a:rPr>
              <a:t>Peuplement régulier </a:t>
            </a:r>
            <a:r>
              <a:rPr lang="fr-CA" sz="2000" dirty="0">
                <a:solidFill>
                  <a:srgbClr val="7070CE"/>
                </a:solidFill>
                <a:sym typeface="Symbol" panose="05050102010706020507" pitchFamily="18" charset="2"/>
              </a:rPr>
              <a:t> </a:t>
            </a:r>
            <a:r>
              <a:rPr lang="fr-CA" sz="2000" dirty="0">
                <a:solidFill>
                  <a:srgbClr val="7070CE"/>
                </a:solidFill>
              </a:rPr>
              <a:t>bi-étagé</a:t>
            </a:r>
            <a:r>
              <a:rPr lang="fr-CA" sz="2000" dirty="0">
                <a:solidFill>
                  <a:srgbClr val="7070CE"/>
                </a:solidFill>
                <a:sym typeface="Symbol" panose="05050102010706020507" pitchFamily="18" charset="2"/>
              </a:rPr>
              <a:t>  irrégulier</a:t>
            </a:r>
            <a:endParaRPr lang="fr-CA" sz="2000" kern="0" dirty="0">
              <a:solidFill>
                <a:srgbClr val="7070CE"/>
              </a:solidFill>
            </a:endParaRPr>
          </a:p>
          <a:p>
            <a:pPr marL="1200150" lvl="2" indent="-285750" defTabSz="914400">
              <a:buFont typeface="Arial" panose="020B0604020202020204" pitchFamily="34" charset="0"/>
              <a:buChar char="•"/>
              <a:defRPr/>
            </a:pPr>
            <a:r>
              <a:rPr kumimoji="0" lang="fr-CA" sz="2000" b="0" i="0" u="none" strike="noStrike" kern="0" cap="none" spc="0" normalizeH="0" baseline="0" noProof="0" dirty="0">
                <a:ln>
                  <a:noFill/>
                </a:ln>
                <a:solidFill>
                  <a:srgbClr val="7070CE"/>
                </a:solidFill>
                <a:effectLst/>
                <a:uLnTx/>
                <a:uFillTx/>
              </a:rPr>
              <a:t>Peuplement irrégulier </a:t>
            </a:r>
            <a:r>
              <a:rPr lang="fr-CA" sz="2000" dirty="0">
                <a:solidFill>
                  <a:srgbClr val="7070CE"/>
                </a:solidFill>
                <a:sym typeface="Symbol" panose="05050102010706020507" pitchFamily="18" charset="2"/>
              </a:rPr>
              <a:t> irrégulier</a:t>
            </a:r>
            <a:endParaRPr kumimoji="0" lang="fr-CA" sz="2000" b="0" i="0" u="none" strike="noStrike" kern="0" cap="none" spc="0" normalizeH="0" baseline="0" noProof="0" dirty="0">
              <a:ln>
                <a:noFill/>
              </a:ln>
              <a:solidFill>
                <a:srgbClr val="7070CE"/>
              </a:solidFill>
              <a:effectLst/>
              <a:uLnTx/>
              <a:uFillTx/>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200" b="0" i="0" u="none" strike="noStrike" kern="0" cap="none" spc="0" normalizeH="0" baseline="0" noProof="0" dirty="0">
                <a:ln>
                  <a:noFill/>
                </a:ln>
                <a:effectLst/>
                <a:uLnTx/>
                <a:uFillTx/>
              </a:rPr>
              <a:t>Veut-on protéger la régénération préétablie, créer des sites de germination, détruire la végétation compétitrice?</a:t>
            </a:r>
          </a:p>
        </p:txBody>
      </p:sp>
      <p:sp>
        <p:nvSpPr>
          <p:cNvPr id="6" name="ZoneTexte 5">
            <a:extLst>
              <a:ext uri="{FF2B5EF4-FFF2-40B4-BE49-F238E27FC236}">
                <a16:creationId xmlns:a16="http://schemas.microsoft.com/office/drawing/2014/main" id="{B3149C50-D963-08C0-7079-FF4EE81F1826}"/>
              </a:ext>
            </a:extLst>
          </p:cNvPr>
          <p:cNvSpPr txBox="1"/>
          <p:nvPr>
            <p:custDataLst>
              <p:tags r:id="rId4"/>
            </p:custDataLst>
          </p:nvPr>
        </p:nvSpPr>
        <p:spPr>
          <a:xfrm>
            <a:off x="7050256" y="1700549"/>
            <a:ext cx="4851220" cy="2677656"/>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400" b="0" i="0" u="none" strike="noStrike" kern="0" cap="none" spc="0" normalizeH="0" baseline="0" noProof="0" dirty="0">
                <a:ln>
                  <a:noFill/>
                </a:ln>
                <a:effectLst/>
                <a:uLnTx/>
                <a:uFillTx/>
              </a:rPr>
              <a:t>Enjeux pour les peuplements vulnérables à l’envahissement par les éricacées</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600" b="0" i="0" u="none" strike="noStrike" kern="0" cap="none" spc="0" normalizeH="0" baseline="0" noProof="0" dirty="0">
                <a:ln>
                  <a:noFill/>
                </a:ln>
                <a:effectLst/>
                <a:uLnTx/>
                <a:uFillTx/>
              </a:rPr>
              <a:t>Enjeux pour les peuplements </a:t>
            </a:r>
            <a:r>
              <a:rPr kumimoji="0" lang="fr-CA" sz="2600" b="0" i="0" u="none" strike="noStrike" kern="0" cap="none" spc="0" normalizeH="0" baseline="0" noProof="0" dirty="0" err="1">
                <a:ln>
                  <a:noFill/>
                </a:ln>
                <a:effectLst/>
                <a:uLnTx/>
                <a:uFillTx/>
              </a:rPr>
              <a:t>paludifiés</a:t>
            </a:r>
            <a:r>
              <a:rPr kumimoji="0" lang="fr-CA" sz="2600" b="0" i="0" u="none" strike="noStrike" kern="0" cap="none" spc="0" normalizeH="0" baseline="0" noProof="0" dirty="0">
                <a:ln>
                  <a:noFill/>
                </a:ln>
                <a:effectLst/>
                <a:uLnTx/>
                <a:uFillTx/>
              </a:rPr>
              <a:t> ou susceptibles à la </a:t>
            </a:r>
            <a:r>
              <a:rPr kumimoji="0" lang="fr-CA" sz="2600" b="0" i="0" u="none" strike="noStrike" kern="0" cap="none" spc="0" normalizeH="0" baseline="0" noProof="0" dirty="0" err="1">
                <a:ln>
                  <a:noFill/>
                </a:ln>
                <a:effectLst/>
                <a:uLnTx/>
                <a:uFillTx/>
              </a:rPr>
              <a:t>paludification</a:t>
            </a:r>
            <a:endParaRPr kumimoji="0" lang="fr-CA" sz="26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effectLst/>
                <a:uLnTx/>
                <a:uFillTx/>
              </a:rPr>
              <a:t>	</a:t>
            </a:r>
          </a:p>
        </p:txBody>
      </p:sp>
      <p:sp>
        <p:nvSpPr>
          <p:cNvPr id="7" name="ZoneTexte 6">
            <a:extLst>
              <a:ext uri="{FF2B5EF4-FFF2-40B4-BE49-F238E27FC236}">
                <a16:creationId xmlns:a16="http://schemas.microsoft.com/office/drawing/2014/main" id="{7B217EC8-B305-F72D-AD6D-705E749EA9C4}"/>
              </a:ext>
            </a:extLst>
          </p:cNvPr>
          <p:cNvSpPr txBox="1"/>
          <p:nvPr>
            <p:custDataLst>
              <p:tags r:id="rId5"/>
            </p:custDataLst>
          </p:nvPr>
        </p:nvSpPr>
        <p:spPr>
          <a:xfrm>
            <a:off x="780015" y="1327531"/>
            <a:ext cx="333970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2800" b="0" i="0" u="none" strike="noStrike" kern="0" cap="none" spc="0" normalizeH="0" baseline="0" noProof="0" dirty="0">
                <a:ln>
                  <a:noFill/>
                </a:ln>
                <a:solidFill>
                  <a:srgbClr val="4472C4"/>
                </a:solidFill>
                <a:effectLst/>
                <a:uLnTx/>
                <a:uFillTx/>
              </a:rPr>
              <a:t>Structure complexe</a:t>
            </a:r>
          </a:p>
        </p:txBody>
      </p:sp>
    </p:spTree>
    <p:extLst>
      <p:ext uri="{BB962C8B-B14F-4D97-AF65-F5344CB8AC3E}">
        <p14:creationId xmlns:p14="http://schemas.microsoft.com/office/powerpoint/2010/main" val="241214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D2875-8172-2921-A70C-1DB43E1834CB}"/>
              </a:ext>
            </a:extLst>
          </p:cNvPr>
          <p:cNvSpPr>
            <a:spLocks noGrp="1"/>
          </p:cNvSpPr>
          <p:nvPr>
            <p:ph type="title"/>
            <p:custDataLst>
              <p:tags r:id="rId1"/>
            </p:custDataLst>
          </p:nvPr>
        </p:nvSpPr>
        <p:spPr>
          <a:xfrm>
            <a:off x="694198" y="367277"/>
            <a:ext cx="10515600" cy="550605"/>
          </a:xfrm>
        </p:spPr>
        <p:txBody>
          <a:bodyPr>
            <a:normAutofit fontScale="90000"/>
          </a:bodyPr>
          <a:lstStyle/>
          <a:p>
            <a:r>
              <a:rPr lang="fr-CA" cap="all" dirty="0"/>
              <a:t>Analyses économiques 101</a:t>
            </a:r>
          </a:p>
        </p:txBody>
      </p:sp>
      <p:sp>
        <p:nvSpPr>
          <p:cNvPr id="4" name="Espace réservé du numéro de diapositive 3">
            <a:extLst>
              <a:ext uri="{FF2B5EF4-FFF2-40B4-BE49-F238E27FC236}">
                <a16:creationId xmlns:a16="http://schemas.microsoft.com/office/drawing/2014/main" id="{E78E5F68-BF2E-F4B1-D0B0-0FF73D85ABC1}"/>
              </a:ext>
            </a:extLst>
          </p:cNvPr>
          <p:cNvSpPr>
            <a:spLocks noGrp="1"/>
          </p:cNvSpPr>
          <p:nvPr>
            <p:ph type="sldNum" sz="quarter" idx="4"/>
            <p:custDataLst>
              <p:tags r:id="rId2"/>
            </p:custDataLst>
          </p:nvPr>
        </p:nvSpPr>
        <p:spPr/>
        <p:txBody>
          <a:bodyPr/>
          <a:lstStyle/>
          <a:p>
            <a:fld id="{511EA75C-EC4C-4D33-ACF8-A8544E993E0B}" type="slidenum">
              <a:rPr lang="fr-CA" smtClean="0"/>
              <a:t>8</a:t>
            </a:fld>
            <a:endParaRPr lang="fr-CA"/>
          </a:p>
        </p:txBody>
      </p:sp>
      <p:sp>
        <p:nvSpPr>
          <p:cNvPr id="5" name="ZoneTexte 4">
            <a:extLst>
              <a:ext uri="{FF2B5EF4-FFF2-40B4-BE49-F238E27FC236}">
                <a16:creationId xmlns:a16="http://schemas.microsoft.com/office/drawing/2014/main" id="{CCB7B552-B61D-CC13-6275-D278E3A27BB5}"/>
              </a:ext>
            </a:extLst>
          </p:cNvPr>
          <p:cNvSpPr txBox="1"/>
          <p:nvPr>
            <p:custDataLst>
              <p:tags r:id="rId3"/>
            </p:custDataLst>
          </p:nvPr>
        </p:nvSpPr>
        <p:spPr>
          <a:xfrm>
            <a:off x="831850" y="1574721"/>
            <a:ext cx="10723880" cy="1015663"/>
          </a:xfrm>
          <a:prstGeom prst="rect">
            <a:avLst/>
          </a:prstGeom>
          <a:noFill/>
        </p:spPr>
        <p:txBody>
          <a:bodyPr wrap="square" rtlCol="0">
            <a:spAutoFit/>
          </a:bodyPr>
          <a:lstStyle/>
          <a:p>
            <a:pPr lvl="0" defTabSz="914400">
              <a:defRPr/>
            </a:pPr>
            <a:r>
              <a:rPr lang="fr-CA" sz="2000" kern="0" dirty="0">
                <a:solidFill>
                  <a:prstClr val="black"/>
                </a:solidFill>
              </a:rPr>
              <a:t>VANP = Σ (Revenus actualisés à perpétuité – coûts actualisés à perpétuité)</a:t>
            </a:r>
            <a:endParaRPr kumimoji="0" lang="fr-CA" sz="20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CA" sz="2000" kern="0" dirty="0">
              <a:solidFill>
                <a:prstClr val="black"/>
              </a:solidFill>
            </a:endParaRPr>
          </a:p>
          <a:p>
            <a:pPr lvl="0" defTabSz="914400">
              <a:defRPr/>
            </a:pPr>
            <a:r>
              <a:rPr kumimoji="0" lang="fr-CA" sz="2000" b="0" i="0" u="none" strike="noStrike" kern="0" cap="none" spc="0" normalizeH="0" baseline="0" noProof="0" dirty="0">
                <a:ln>
                  <a:noFill/>
                </a:ln>
                <a:solidFill>
                  <a:prstClr val="black"/>
                </a:solidFill>
                <a:effectLst/>
                <a:uLnTx/>
                <a:uFillTx/>
              </a:rPr>
              <a:t>Indicateur économique </a:t>
            </a:r>
            <a:r>
              <a:rPr lang="fr-CA" sz="2000" kern="0" dirty="0">
                <a:solidFill>
                  <a:prstClr val="black"/>
                </a:solidFill>
              </a:rPr>
              <a:t>:  (VANP scénario – VANP référence)/Coûts actualisés à perpétuité scénario</a:t>
            </a:r>
            <a:endParaRPr kumimoji="0" lang="fr-CA" sz="2000" b="0" i="0" u="none" strike="noStrike" kern="0" cap="none" spc="0" normalizeH="0" baseline="0" noProof="0" dirty="0">
              <a:ln>
                <a:noFill/>
              </a:ln>
              <a:solidFill>
                <a:prstClr val="black"/>
              </a:solidFill>
              <a:effectLst/>
              <a:uLnTx/>
              <a:uFillTx/>
            </a:endParaRPr>
          </a:p>
        </p:txBody>
      </p:sp>
      <p:sp>
        <p:nvSpPr>
          <p:cNvPr id="3" name="ZoneTexte 2">
            <a:extLst>
              <a:ext uri="{FF2B5EF4-FFF2-40B4-BE49-F238E27FC236}">
                <a16:creationId xmlns:a16="http://schemas.microsoft.com/office/drawing/2014/main" id="{3489A72B-D94B-C64A-064C-0BD323E20A72}"/>
              </a:ext>
            </a:extLst>
          </p:cNvPr>
          <p:cNvSpPr txBox="1"/>
          <p:nvPr>
            <p:custDataLst>
              <p:tags r:id="rId4"/>
            </p:custDataLst>
          </p:nvPr>
        </p:nvSpPr>
        <p:spPr>
          <a:xfrm>
            <a:off x="2983099" y="3019471"/>
            <a:ext cx="1219201" cy="369332"/>
          </a:xfrm>
          <a:prstGeom prst="rect">
            <a:avLst/>
          </a:prstGeom>
          <a:solidFill>
            <a:srgbClr val="92D05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chemeClr val="bg1"/>
                </a:solidFill>
                <a:effectLst/>
                <a:uLnTx/>
                <a:uFillTx/>
              </a:rPr>
              <a:t>VAN +</a:t>
            </a:r>
          </a:p>
        </p:txBody>
      </p:sp>
      <p:sp>
        <p:nvSpPr>
          <p:cNvPr id="6" name="ZoneTexte 5">
            <a:extLst>
              <a:ext uri="{FF2B5EF4-FFF2-40B4-BE49-F238E27FC236}">
                <a16:creationId xmlns:a16="http://schemas.microsoft.com/office/drawing/2014/main" id="{D1F68E14-A9D0-DF24-E444-8776A469D1BE}"/>
              </a:ext>
            </a:extLst>
          </p:cNvPr>
          <p:cNvSpPr txBox="1"/>
          <p:nvPr>
            <p:custDataLst>
              <p:tags r:id="rId5"/>
            </p:custDataLst>
          </p:nvPr>
        </p:nvSpPr>
        <p:spPr>
          <a:xfrm>
            <a:off x="2969259" y="3869823"/>
            <a:ext cx="1219201" cy="369332"/>
          </a:xfrm>
          <a:prstGeom prst="rect">
            <a:avLst/>
          </a:prstGeom>
          <a:solidFill>
            <a:srgbClr val="C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chemeClr val="bg1"/>
                </a:solidFill>
                <a:effectLst/>
                <a:uLnTx/>
                <a:uFillTx/>
              </a:rPr>
              <a:t>VAN -</a:t>
            </a:r>
          </a:p>
        </p:txBody>
      </p:sp>
      <p:sp>
        <p:nvSpPr>
          <p:cNvPr id="7" name="ZoneTexte 6">
            <a:extLst>
              <a:ext uri="{FF2B5EF4-FFF2-40B4-BE49-F238E27FC236}">
                <a16:creationId xmlns:a16="http://schemas.microsoft.com/office/drawing/2014/main" id="{15C01BAE-0F31-BD0E-7445-BC941DE11683}"/>
              </a:ext>
            </a:extLst>
          </p:cNvPr>
          <p:cNvSpPr txBox="1"/>
          <p:nvPr>
            <p:custDataLst>
              <p:tags r:id="rId6"/>
            </p:custDataLst>
          </p:nvPr>
        </p:nvSpPr>
        <p:spPr>
          <a:xfrm>
            <a:off x="886716" y="3001447"/>
            <a:ext cx="1824991" cy="1200329"/>
          </a:xfrm>
          <a:prstGeom prst="rect">
            <a:avLst/>
          </a:prstGeom>
          <a:solidFill>
            <a:srgbClr val="92D05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CA" sz="2400" kern="0" dirty="0">
                <a:solidFill>
                  <a:schemeClr val="bg1"/>
                </a:solidFill>
              </a:rPr>
              <a:t>Indicateur économique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400" b="0" i="0" u="none" strike="noStrike" kern="0" cap="none" spc="0" normalizeH="0" baseline="0" noProof="0" dirty="0">
                <a:ln>
                  <a:noFill/>
                </a:ln>
                <a:solidFill>
                  <a:schemeClr val="bg1"/>
                </a:solidFill>
                <a:effectLst/>
                <a:uLnTx/>
                <a:uFillTx/>
              </a:rPr>
              <a:t>+</a:t>
            </a:r>
          </a:p>
        </p:txBody>
      </p:sp>
      <p:sp>
        <p:nvSpPr>
          <p:cNvPr id="8" name="ZoneTexte 7">
            <a:extLst>
              <a:ext uri="{FF2B5EF4-FFF2-40B4-BE49-F238E27FC236}">
                <a16:creationId xmlns:a16="http://schemas.microsoft.com/office/drawing/2014/main" id="{8290E089-D684-CB64-7A18-52DF189EAC8F}"/>
              </a:ext>
            </a:extLst>
          </p:cNvPr>
          <p:cNvSpPr txBox="1"/>
          <p:nvPr>
            <p:custDataLst>
              <p:tags r:id="rId7"/>
            </p:custDataLst>
          </p:nvPr>
        </p:nvSpPr>
        <p:spPr>
          <a:xfrm>
            <a:off x="838198" y="4511040"/>
            <a:ext cx="1824991" cy="1200329"/>
          </a:xfrm>
          <a:prstGeom prst="rect">
            <a:avLst/>
          </a:prstGeom>
          <a:solidFill>
            <a:srgbClr val="CC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CA" sz="2400" kern="0" dirty="0">
                <a:solidFill>
                  <a:schemeClr val="bg1"/>
                </a:solidFill>
              </a:rPr>
              <a:t>Indicateur économique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400" b="0" i="0" u="none" strike="noStrike" kern="0" cap="none" spc="0" normalizeH="0" baseline="0" noProof="0" dirty="0">
                <a:ln>
                  <a:noFill/>
                </a:ln>
                <a:solidFill>
                  <a:schemeClr val="bg1"/>
                </a:solidFill>
                <a:effectLst/>
                <a:uLnTx/>
                <a:uFillTx/>
              </a:rPr>
              <a:t>-</a:t>
            </a:r>
          </a:p>
        </p:txBody>
      </p:sp>
      <p:sp>
        <p:nvSpPr>
          <p:cNvPr id="9" name="ZoneTexte 8">
            <a:extLst>
              <a:ext uri="{FF2B5EF4-FFF2-40B4-BE49-F238E27FC236}">
                <a16:creationId xmlns:a16="http://schemas.microsoft.com/office/drawing/2014/main" id="{D4687793-DAD6-7CA8-3E53-7607F1304353}"/>
              </a:ext>
            </a:extLst>
          </p:cNvPr>
          <p:cNvSpPr txBox="1"/>
          <p:nvPr>
            <p:custDataLst>
              <p:tags r:id="rId8"/>
            </p:custDataLst>
          </p:nvPr>
        </p:nvSpPr>
        <p:spPr>
          <a:xfrm>
            <a:off x="2969260" y="4503837"/>
            <a:ext cx="1219201" cy="369332"/>
          </a:xfrm>
          <a:prstGeom prst="rect">
            <a:avLst/>
          </a:prstGeom>
          <a:solidFill>
            <a:srgbClr val="92D05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chemeClr val="bg1"/>
                </a:solidFill>
                <a:effectLst/>
                <a:uLnTx/>
                <a:uFillTx/>
              </a:rPr>
              <a:t>VAN +</a:t>
            </a:r>
          </a:p>
        </p:txBody>
      </p:sp>
      <p:sp>
        <p:nvSpPr>
          <p:cNvPr id="10" name="ZoneTexte 9">
            <a:extLst>
              <a:ext uri="{FF2B5EF4-FFF2-40B4-BE49-F238E27FC236}">
                <a16:creationId xmlns:a16="http://schemas.microsoft.com/office/drawing/2014/main" id="{4BCB31CD-7797-94EC-D071-1DEAAB329261}"/>
              </a:ext>
            </a:extLst>
          </p:cNvPr>
          <p:cNvSpPr txBox="1"/>
          <p:nvPr>
            <p:custDataLst>
              <p:tags r:id="rId9"/>
            </p:custDataLst>
          </p:nvPr>
        </p:nvSpPr>
        <p:spPr>
          <a:xfrm>
            <a:off x="2969258" y="5342037"/>
            <a:ext cx="1219201" cy="369332"/>
          </a:xfrm>
          <a:prstGeom prst="rect">
            <a:avLst/>
          </a:prstGeom>
          <a:solidFill>
            <a:srgbClr val="C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schemeClr val="bg1"/>
                </a:solidFill>
                <a:effectLst/>
                <a:uLnTx/>
                <a:uFillTx/>
              </a:rPr>
              <a:t>VAN -</a:t>
            </a:r>
          </a:p>
        </p:txBody>
      </p:sp>
      <p:sp>
        <p:nvSpPr>
          <p:cNvPr id="11" name="ZoneTexte 10">
            <a:extLst>
              <a:ext uri="{FF2B5EF4-FFF2-40B4-BE49-F238E27FC236}">
                <a16:creationId xmlns:a16="http://schemas.microsoft.com/office/drawing/2014/main" id="{55D47050-10E3-1240-4925-14523909F36A}"/>
              </a:ext>
            </a:extLst>
          </p:cNvPr>
          <p:cNvSpPr txBox="1"/>
          <p:nvPr>
            <p:custDataLst>
              <p:tags r:id="rId10"/>
            </p:custDataLst>
          </p:nvPr>
        </p:nvSpPr>
        <p:spPr>
          <a:xfrm>
            <a:off x="4636769" y="3001447"/>
            <a:ext cx="6050281" cy="31393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dirty="0">
                <a:ln>
                  <a:noFill/>
                </a:ln>
                <a:solidFill>
                  <a:prstClr val="black"/>
                </a:solidFill>
                <a:effectLst/>
                <a:uLnTx/>
                <a:uFillTx/>
              </a:rPr>
              <a:t>Scénario génère de la richesse et fait ses frais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CA" kern="0" dirty="0">
              <a:solidFill>
                <a:prstClr val="black"/>
              </a:solidFill>
            </a:endParaRPr>
          </a:p>
          <a:p>
            <a:pPr defTabSz="914400">
              <a:defRPr/>
            </a:pPr>
            <a:r>
              <a:rPr kumimoji="0" lang="fr-CA" sz="1800" b="0" i="0" u="none" strike="noStrike" kern="0" cap="none" spc="0" normalizeH="0" baseline="0" noProof="0" dirty="0">
                <a:ln>
                  <a:noFill/>
                </a:ln>
                <a:solidFill>
                  <a:prstClr val="black"/>
                </a:solidFill>
                <a:effectLst/>
                <a:uLnTx/>
                <a:uFillTx/>
              </a:rPr>
              <a:t>Scénario génère de la richesse, mais ne fait pas ses frais</a:t>
            </a:r>
          </a:p>
          <a:p>
            <a:pPr defTabSz="914400">
              <a:defRPr/>
            </a:pPr>
            <a:endParaRPr kumimoji="0" lang="fr-CA" sz="1800" b="0" i="0" u="none" strike="noStrike" kern="0" cap="none" spc="0" normalizeH="0" baseline="0" noProof="0" dirty="0">
              <a:ln>
                <a:noFill/>
              </a:ln>
              <a:solidFill>
                <a:prstClr val="black"/>
              </a:solidFill>
              <a:effectLst/>
              <a:uLnTx/>
              <a:uFillTx/>
            </a:endParaRPr>
          </a:p>
          <a:p>
            <a:pPr defTabSz="914400">
              <a:defRPr/>
            </a:pPr>
            <a:r>
              <a:rPr kumimoji="0" lang="fr-CA" sz="1800" b="0" i="0" u="none" strike="noStrike" kern="0" cap="none" spc="0" normalizeH="0" baseline="0" noProof="0" dirty="0">
                <a:ln>
                  <a:noFill/>
                </a:ln>
                <a:solidFill>
                  <a:prstClr val="black"/>
                </a:solidFill>
                <a:effectLst/>
                <a:uLnTx/>
                <a:uFillTx/>
              </a:rPr>
              <a:t>Scénario génère un appauvrissement, mais fait ses frais</a:t>
            </a:r>
          </a:p>
          <a:p>
            <a:pPr defTabSz="914400">
              <a:defRPr/>
            </a:pPr>
            <a:endParaRPr kumimoji="0" lang="fr-CA" sz="1800" b="0" i="0" u="none" strike="noStrike" kern="0" cap="none" spc="0" normalizeH="0" baseline="0" noProof="0" dirty="0">
              <a:ln>
                <a:noFill/>
              </a:ln>
              <a:solidFill>
                <a:prstClr val="black"/>
              </a:solidFill>
              <a:effectLst/>
              <a:uLnTx/>
              <a:uFillTx/>
            </a:endParaRPr>
          </a:p>
          <a:p>
            <a:pPr defTabSz="914400">
              <a:defRPr/>
            </a:pPr>
            <a:endParaRPr lang="fr-CA" kern="0" dirty="0">
              <a:solidFill>
                <a:prstClr val="black"/>
              </a:solidFill>
            </a:endParaRPr>
          </a:p>
          <a:p>
            <a:pPr defTabSz="914400">
              <a:defRPr/>
            </a:pPr>
            <a:r>
              <a:rPr kumimoji="0" lang="fr-CA" sz="1800" b="0" i="0" u="none" strike="noStrike" kern="0" cap="none" spc="0" normalizeH="0" baseline="0" noProof="0" dirty="0">
                <a:ln>
                  <a:noFill/>
                </a:ln>
                <a:solidFill>
                  <a:prstClr val="black"/>
                </a:solidFill>
                <a:effectLst/>
                <a:uLnTx/>
                <a:uFillTx/>
              </a:rPr>
              <a:t>Scénario génère un appauvrissement, mais ne fait pas ses frais</a:t>
            </a:r>
          </a:p>
          <a:p>
            <a:pPr marL="0" marR="0" lvl="0" indent="0" defTabSz="914400" eaLnBrk="1" fontAlgn="auto" latinLnBrk="0" hangingPunct="1">
              <a:lnSpc>
                <a:spcPct val="100000"/>
              </a:lnSpc>
              <a:spcBef>
                <a:spcPts val="0"/>
              </a:spcBef>
              <a:spcAft>
                <a:spcPts val="0"/>
              </a:spcAft>
              <a:buClrTx/>
              <a:buSzTx/>
              <a:buFontTx/>
              <a:buNone/>
              <a:tabLst/>
              <a:defRPr/>
            </a:pPr>
            <a:endParaRPr lang="fr-CA"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prstClr val="black"/>
              </a:solidFill>
              <a:effectLst/>
              <a:uLnTx/>
              <a:uFillTx/>
            </a:endParaRPr>
          </a:p>
        </p:txBody>
      </p:sp>
      <p:sp>
        <p:nvSpPr>
          <p:cNvPr id="12" name="Ellipse 11">
            <a:extLst>
              <a:ext uri="{FF2B5EF4-FFF2-40B4-BE49-F238E27FC236}">
                <a16:creationId xmlns:a16="http://schemas.microsoft.com/office/drawing/2014/main" id="{6C204857-87B5-054B-16BE-A5D2D738B175}"/>
              </a:ext>
            </a:extLst>
          </p:cNvPr>
          <p:cNvSpPr/>
          <p:nvPr>
            <p:custDataLst>
              <p:tags r:id="rId11"/>
            </p:custDataLst>
          </p:nvPr>
        </p:nvSpPr>
        <p:spPr>
          <a:xfrm>
            <a:off x="2001291" y="2347235"/>
            <a:ext cx="3511550" cy="10242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b="1" dirty="0">
                <a:ln w="22225">
                  <a:solidFill>
                    <a:schemeClr val="accent2"/>
                  </a:solidFill>
                  <a:prstDash val="solid"/>
                </a:ln>
                <a:solidFill>
                  <a:schemeClr val="accent2">
                    <a:lumMod val="40000"/>
                    <a:lumOff val="60000"/>
                  </a:schemeClr>
                </a:solidFill>
              </a:rPr>
              <a:t>À prioriser</a:t>
            </a:r>
          </a:p>
        </p:txBody>
      </p:sp>
      <p:sp>
        <p:nvSpPr>
          <p:cNvPr id="13" name="Ellipse 12">
            <a:extLst>
              <a:ext uri="{FF2B5EF4-FFF2-40B4-BE49-F238E27FC236}">
                <a16:creationId xmlns:a16="http://schemas.microsoft.com/office/drawing/2014/main" id="{212C1925-59C3-2C66-453A-57B0E5F227DE}"/>
              </a:ext>
            </a:extLst>
          </p:cNvPr>
          <p:cNvSpPr/>
          <p:nvPr>
            <p:custDataLst>
              <p:tags r:id="rId12"/>
            </p:custDataLst>
          </p:nvPr>
        </p:nvSpPr>
        <p:spPr>
          <a:xfrm>
            <a:off x="1982988" y="4930025"/>
            <a:ext cx="3511550" cy="10242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b="1" dirty="0">
                <a:ln w="22225">
                  <a:solidFill>
                    <a:schemeClr val="accent2"/>
                  </a:solidFill>
                  <a:prstDash val="solid"/>
                </a:ln>
                <a:solidFill>
                  <a:schemeClr val="accent2">
                    <a:lumMod val="40000"/>
                    <a:lumOff val="60000"/>
                  </a:schemeClr>
                </a:solidFill>
              </a:rPr>
              <a:t>À rejeter</a:t>
            </a:r>
          </a:p>
        </p:txBody>
      </p:sp>
      <p:sp>
        <p:nvSpPr>
          <p:cNvPr id="14" name="Ellipse 13">
            <a:extLst>
              <a:ext uri="{FF2B5EF4-FFF2-40B4-BE49-F238E27FC236}">
                <a16:creationId xmlns:a16="http://schemas.microsoft.com/office/drawing/2014/main" id="{A8F2C372-F2D7-85E3-3A05-BAD4FFD59419}"/>
              </a:ext>
            </a:extLst>
          </p:cNvPr>
          <p:cNvSpPr/>
          <p:nvPr>
            <p:custDataLst>
              <p:tags r:id="rId13"/>
            </p:custDataLst>
          </p:nvPr>
        </p:nvSpPr>
        <p:spPr>
          <a:xfrm>
            <a:off x="1927017" y="3416626"/>
            <a:ext cx="3512198" cy="14513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000" b="1" dirty="0">
                <a:ln w="22225">
                  <a:solidFill>
                    <a:schemeClr val="accent2"/>
                  </a:solidFill>
                  <a:prstDash val="solid"/>
                </a:ln>
                <a:solidFill>
                  <a:schemeClr val="accent2">
                    <a:lumMod val="40000"/>
                    <a:lumOff val="60000"/>
                  </a:schemeClr>
                </a:solidFill>
              </a:rPr>
              <a:t>À justifier</a:t>
            </a:r>
          </a:p>
        </p:txBody>
      </p:sp>
    </p:spTree>
    <p:extLst>
      <p:ext uri="{BB962C8B-B14F-4D97-AF65-F5344CB8AC3E}">
        <p14:creationId xmlns:p14="http://schemas.microsoft.com/office/powerpoint/2010/main" val="33132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D2875-8172-2921-A70C-1DB43E1834CB}"/>
              </a:ext>
            </a:extLst>
          </p:cNvPr>
          <p:cNvSpPr>
            <a:spLocks noGrp="1"/>
          </p:cNvSpPr>
          <p:nvPr>
            <p:ph type="title"/>
            <p:custDataLst>
              <p:tags r:id="rId1"/>
            </p:custDataLst>
          </p:nvPr>
        </p:nvSpPr>
        <p:spPr>
          <a:xfrm>
            <a:off x="838200" y="424721"/>
            <a:ext cx="10515600" cy="550605"/>
          </a:xfrm>
        </p:spPr>
        <p:txBody>
          <a:bodyPr>
            <a:normAutofit fontScale="90000"/>
          </a:bodyPr>
          <a:lstStyle/>
          <a:p>
            <a:r>
              <a:rPr lang="fr-CA" cap="all" dirty="0"/>
              <a:t>Les objectifs sylvicoles de la CPI sont-ils atteints?</a:t>
            </a:r>
          </a:p>
        </p:txBody>
      </p:sp>
      <p:sp>
        <p:nvSpPr>
          <p:cNvPr id="4" name="Espace réservé du numéro de diapositive 3">
            <a:extLst>
              <a:ext uri="{FF2B5EF4-FFF2-40B4-BE49-F238E27FC236}">
                <a16:creationId xmlns:a16="http://schemas.microsoft.com/office/drawing/2014/main" id="{E78E5F68-BF2E-F4B1-D0B0-0FF73D85ABC1}"/>
              </a:ext>
            </a:extLst>
          </p:cNvPr>
          <p:cNvSpPr>
            <a:spLocks noGrp="1"/>
          </p:cNvSpPr>
          <p:nvPr>
            <p:ph type="sldNum" sz="quarter" idx="4"/>
            <p:custDataLst>
              <p:tags r:id="rId2"/>
            </p:custDataLst>
          </p:nvPr>
        </p:nvSpPr>
        <p:spPr/>
        <p:txBody>
          <a:bodyPr/>
          <a:lstStyle/>
          <a:p>
            <a:fld id="{511EA75C-EC4C-4D33-ACF8-A8544E993E0B}" type="slidenum">
              <a:rPr lang="fr-CA" smtClean="0"/>
              <a:t>9</a:t>
            </a:fld>
            <a:endParaRPr lang="fr-CA"/>
          </a:p>
        </p:txBody>
      </p:sp>
      <p:sp>
        <p:nvSpPr>
          <p:cNvPr id="5" name="ZoneTexte 4">
            <a:extLst>
              <a:ext uri="{FF2B5EF4-FFF2-40B4-BE49-F238E27FC236}">
                <a16:creationId xmlns:a16="http://schemas.microsoft.com/office/drawing/2014/main" id="{CCB7B552-B61D-CC13-6275-D278E3A27BB5}"/>
              </a:ext>
            </a:extLst>
          </p:cNvPr>
          <p:cNvSpPr txBox="1"/>
          <p:nvPr>
            <p:custDataLst>
              <p:tags r:id="rId3"/>
            </p:custDataLst>
          </p:nvPr>
        </p:nvSpPr>
        <p:spPr>
          <a:xfrm>
            <a:off x="831850" y="1536174"/>
            <a:ext cx="10825479" cy="470898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CA" sz="2800" b="0" i="0" u="none" strike="noStrike" kern="0" cap="none" spc="0" normalizeH="0" baseline="0" noProof="0" dirty="0">
                <a:ln>
                  <a:noFill/>
                </a:ln>
                <a:solidFill>
                  <a:srgbClr val="4472C4"/>
                </a:solidFill>
                <a:effectLst/>
                <a:uLnTx/>
                <a:uFillTx/>
              </a:rPr>
              <a:t>Rentabilité</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fr-CA" kern="0" dirty="0">
              <a:solidFill>
                <a:prstClr val="black"/>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CA" sz="2000" b="0" i="0" u="none" strike="noStrike" kern="0" cap="none" spc="0" normalizeH="0" baseline="0" noProof="0" dirty="0">
                <a:ln>
                  <a:noFill/>
                </a:ln>
                <a:effectLst/>
                <a:uLnTx/>
                <a:uFillTx/>
              </a:rPr>
              <a:t>La CPI, telle quelle est réalisée dans la région du Nord-du-Québec, est juste au seuil de la rentabilité</a:t>
            </a:r>
            <a:r>
              <a:rPr kumimoji="0" lang="fr-CA" sz="2000" b="0" i="0" u="none" strike="noStrike" kern="0" cap="none" spc="0" normalizeH="0" baseline="0" noProof="0" dirty="0">
                <a:ln>
                  <a:noFill/>
                </a:ln>
                <a:solidFill>
                  <a:srgbClr val="FF0000"/>
                </a:solidFill>
                <a:effectLst/>
                <a:uLnTx/>
                <a:uFillTx/>
              </a:rPr>
              <a:t>,</a:t>
            </a:r>
            <a:r>
              <a:rPr kumimoji="0" lang="fr-CA" sz="2000" b="0" i="0" u="none" strike="noStrike" kern="0" cap="none" spc="0" normalizeH="0" baseline="0" noProof="0" dirty="0">
                <a:ln>
                  <a:noFill/>
                </a:ln>
                <a:effectLst/>
                <a:uLnTx/>
                <a:uFillTx/>
              </a:rPr>
              <a:t> et les indicateurs économiques sont négatifs pour tous les scénarios.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2000" b="0" i="0" u="none" strike="noStrike" kern="0" cap="none" spc="0" normalizeH="0" baseline="0" noProof="0" dirty="0">
              <a:ln>
                <a:noFill/>
              </a:ln>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CA" sz="2000" b="0" i="0" u="none" strike="noStrike" kern="0" cap="none" spc="0" normalizeH="0" baseline="0" noProof="0" dirty="0">
                <a:ln>
                  <a:noFill/>
                </a:ln>
                <a:effectLst/>
                <a:uLnTx/>
                <a:uFillTx/>
              </a:rPr>
              <a:t>Tout ajustement risque de modifier la rentabilité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0" cap="none" spc="0" normalizeH="0" baseline="0" noProof="0" dirty="0">
                <a:ln>
                  <a:noFill/>
                </a:ln>
                <a:effectLst/>
                <a:uLnTx/>
                <a:uFillTx/>
              </a:rPr>
              <a:t>Réduire le prélèvement</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0" cap="none" spc="0" normalizeH="0" baseline="0" noProof="0" dirty="0">
                <a:ln>
                  <a:noFill/>
                </a:ln>
                <a:effectLst/>
                <a:uLnTx/>
                <a:uFillTx/>
              </a:rPr>
              <a:t>Ajouter une phase</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0" cap="none" spc="0" normalizeH="0" baseline="0" noProof="0" dirty="0">
                <a:ln>
                  <a:noFill/>
                </a:ln>
                <a:effectLst/>
                <a:uLnTx/>
                <a:uFillTx/>
              </a:rPr>
              <a:t>Scarifier les sentiers et les interbandes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2000" b="0" i="0" u="none" strike="noStrike" kern="0" cap="none" spc="0" normalizeH="0" baseline="0" noProof="0" dirty="0">
              <a:ln>
                <a:noFill/>
              </a:ln>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CA" sz="2000" b="0" i="0" u="none" strike="noStrike" kern="0" cap="none" spc="0" normalizeH="0" baseline="0" noProof="0" dirty="0">
                <a:ln>
                  <a:noFill/>
                </a:ln>
                <a:effectLst/>
                <a:uLnTx/>
                <a:uFillTx/>
              </a:rPr>
              <a:t>Les analyses économiques ne prennent pas en compte les avantages sociaux et écologiques. C’est pourquoi la région a maintenu son objectif au fil des années.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prstClr val="black"/>
              </a:solidFill>
              <a:effectLst/>
              <a:uLnTx/>
              <a:uFillTx/>
            </a:endParaRPr>
          </a:p>
        </p:txBody>
      </p:sp>
      <p:graphicFrame>
        <p:nvGraphicFramePr>
          <p:cNvPr id="3" name="Tableau 5">
            <a:extLst>
              <a:ext uri="{FF2B5EF4-FFF2-40B4-BE49-F238E27FC236}">
                <a16:creationId xmlns:a16="http://schemas.microsoft.com/office/drawing/2014/main" id="{9749F6F2-720E-E5B3-FB7C-5628CDAF397A}"/>
              </a:ext>
            </a:extLst>
          </p:cNvPr>
          <p:cNvGraphicFramePr>
            <a:graphicFrameLocks noGrp="1"/>
          </p:cNvGraphicFramePr>
          <p:nvPr>
            <p:custDataLst>
              <p:tags r:id="rId4"/>
            </p:custDataLst>
            <p:extLst>
              <p:ext uri="{D42A27DB-BD31-4B8C-83A1-F6EECF244321}">
                <p14:modId xmlns:p14="http://schemas.microsoft.com/office/powerpoint/2010/main" val="3194459001"/>
              </p:ext>
            </p:extLst>
          </p:nvPr>
        </p:nvGraphicFramePr>
        <p:xfrm>
          <a:off x="3529330" y="1436109"/>
          <a:ext cx="8127999" cy="1158240"/>
        </p:xfrm>
        <a:graphic>
          <a:graphicData uri="http://schemas.openxmlformats.org/drawingml/2006/table">
            <a:tbl>
              <a:tblPr firstRow="1" bandRow="1">
                <a:tableStyleId>{5C22544A-7EE6-4342-B048-85BDC9FD1C3A}</a:tableStyleId>
              </a:tblPr>
              <a:tblGrid>
                <a:gridCol w="4117340">
                  <a:extLst>
                    <a:ext uri="{9D8B030D-6E8A-4147-A177-3AD203B41FA5}">
                      <a16:colId xmlns:a16="http://schemas.microsoft.com/office/drawing/2014/main" val="1961793556"/>
                    </a:ext>
                  </a:extLst>
                </a:gridCol>
                <a:gridCol w="1301326">
                  <a:extLst>
                    <a:ext uri="{9D8B030D-6E8A-4147-A177-3AD203B41FA5}">
                      <a16:colId xmlns:a16="http://schemas.microsoft.com/office/drawing/2014/main" val="3554078940"/>
                    </a:ext>
                  </a:extLst>
                </a:gridCol>
                <a:gridCol w="2709333">
                  <a:extLst>
                    <a:ext uri="{9D8B030D-6E8A-4147-A177-3AD203B41FA5}">
                      <a16:colId xmlns:a16="http://schemas.microsoft.com/office/drawing/2014/main" val="17729800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i="0" u="none" strike="noStrike" kern="1200" baseline="0" dirty="0">
                          <a:solidFill>
                            <a:schemeClr val="lt1"/>
                          </a:solidFill>
                          <a:latin typeface="+mn-lt"/>
                          <a:ea typeface="+mn-ea"/>
                          <a:cs typeface="+mn-cs"/>
                        </a:rPr>
                        <a:t>Type de scénario sylvicole analysé </a:t>
                      </a:r>
                      <a:r>
                        <a:rPr lang="fr-CA" sz="1800" b="0" i="0" u="none" strike="noStrike" kern="1200" baseline="0" dirty="0">
                          <a:solidFill>
                            <a:schemeClr val="lt1"/>
                          </a:solidFill>
                          <a:latin typeface="+mn-lt"/>
                          <a:ea typeface="+mn-ea"/>
                          <a:cs typeface="+mn-cs"/>
                        </a:rPr>
                        <a:t>	</a:t>
                      </a:r>
                    </a:p>
                    <a:p>
                      <a:endParaRPr lang="fr-C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i="0" u="none" strike="noStrike" kern="1200" baseline="0" dirty="0" err="1">
                          <a:solidFill>
                            <a:schemeClr val="lt1"/>
                          </a:solidFill>
                          <a:latin typeface="+mn-lt"/>
                          <a:ea typeface="+mn-ea"/>
                          <a:cs typeface="+mn-cs"/>
                        </a:rPr>
                        <a:t>VANp</a:t>
                      </a:r>
                      <a:r>
                        <a:rPr lang="fr-CA" sz="1800" b="1" i="0" u="none" strike="noStrike" kern="1200" baseline="0" dirty="0">
                          <a:solidFill>
                            <a:schemeClr val="lt1"/>
                          </a:solidFill>
                          <a:latin typeface="+mn-lt"/>
                          <a:ea typeface="+mn-ea"/>
                          <a:cs typeface="+mn-cs"/>
                        </a:rPr>
                        <a:t>/Cp </a:t>
                      </a:r>
                      <a:endParaRPr lang="fr-C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i="0" u="none" strike="noStrike" kern="1200" baseline="0" dirty="0">
                          <a:solidFill>
                            <a:schemeClr val="lt1"/>
                          </a:solidFill>
                          <a:latin typeface="+mn-lt"/>
                          <a:ea typeface="+mn-ea"/>
                          <a:cs typeface="+mn-cs"/>
                        </a:rPr>
                        <a:t>Indicateur économique</a:t>
                      </a:r>
                      <a:endParaRPr lang="fr-CA" sz="1800" dirty="0"/>
                    </a:p>
                  </a:txBody>
                  <a:tcPr/>
                </a:tc>
                <a:extLst>
                  <a:ext uri="{0D108BD9-81ED-4DB2-BD59-A6C34878D82A}">
                    <a16:rowId xmlns:a16="http://schemas.microsoft.com/office/drawing/2014/main" val="32856471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dk1"/>
                          </a:solidFill>
                          <a:latin typeface="+mn-lt"/>
                          <a:ea typeface="+mn-ea"/>
                          <a:cs typeface="+mn-cs"/>
                        </a:rPr>
                        <a:t>CPI à régénération lente 	</a:t>
                      </a:r>
                    </a:p>
                  </a:txBody>
                  <a:tcPr/>
                </a:tc>
                <a:tc>
                  <a:txBody>
                    <a:bodyPr/>
                    <a:lstStyle/>
                    <a:p>
                      <a:pPr algn="ctr"/>
                      <a:r>
                        <a:rPr lang="fr-CA" sz="2800" baseline="-25000" dirty="0"/>
                        <a:t>+</a:t>
                      </a:r>
                    </a:p>
                  </a:txBody>
                  <a:tcPr/>
                </a:tc>
                <a:tc>
                  <a:txBody>
                    <a:bodyPr/>
                    <a:lstStyle/>
                    <a:p>
                      <a:pPr algn="ctr"/>
                      <a:r>
                        <a:rPr lang="fr-CA" sz="2800" dirty="0"/>
                        <a:t>-</a:t>
                      </a:r>
                    </a:p>
                  </a:txBody>
                  <a:tcPr/>
                </a:tc>
                <a:extLst>
                  <a:ext uri="{0D108BD9-81ED-4DB2-BD59-A6C34878D82A}">
                    <a16:rowId xmlns:a16="http://schemas.microsoft.com/office/drawing/2014/main" val="1895752917"/>
                  </a:ext>
                </a:extLst>
              </a:tr>
            </a:tbl>
          </a:graphicData>
        </a:graphic>
      </p:graphicFrame>
    </p:spTree>
    <p:extLst>
      <p:ext uri="{BB962C8B-B14F-4D97-AF65-F5344CB8AC3E}">
        <p14:creationId xmlns:p14="http://schemas.microsoft.com/office/powerpoint/2010/main" val="2002033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4.xml><?xml version="1.0" encoding="utf-8"?>
<p:tagLst xmlns:a="http://schemas.openxmlformats.org/drawingml/2006/main" xmlns:r="http://schemas.openxmlformats.org/officeDocument/2006/relationships" xmlns:p="http://schemas.openxmlformats.org/presentationml/2006/main">
  <p:tag name="NUM" val="1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4"/>
</p:tagLst>
</file>

<file path=ppt/tags/tag56.xml><?xml version="1.0" encoding="utf-8"?>
<p:tagLst xmlns:a="http://schemas.openxmlformats.org/drawingml/2006/main" xmlns:r="http://schemas.openxmlformats.org/officeDocument/2006/relationships" xmlns:p="http://schemas.openxmlformats.org/presentationml/2006/main">
  <p:tag name="NUM" val="15"/>
</p:tagLst>
</file>

<file path=ppt/tags/tag57.xml><?xml version="1.0" encoding="utf-8"?>
<p:tagLst xmlns:a="http://schemas.openxmlformats.org/drawingml/2006/main" xmlns:r="http://schemas.openxmlformats.org/officeDocument/2006/relationships" xmlns:p="http://schemas.openxmlformats.org/presentationml/2006/main">
  <p:tag name="NUM" val="16"/>
</p:tagLst>
</file>

<file path=ppt/tags/tag58.xml><?xml version="1.0" encoding="utf-8"?>
<p:tagLst xmlns:a="http://schemas.openxmlformats.org/drawingml/2006/main" xmlns:r="http://schemas.openxmlformats.org/officeDocument/2006/relationships" xmlns:p="http://schemas.openxmlformats.org/presentationml/2006/main">
  <p:tag name="NUM" val="17"/>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Personnalisé 10">
      <a:dk1>
        <a:srgbClr val="2D2E83"/>
      </a:dk1>
      <a:lt1>
        <a:sysClr val="window" lastClr="FFFFFF"/>
      </a:lt1>
      <a:dk2>
        <a:srgbClr val="38A7DE"/>
      </a:dk2>
      <a:lt2>
        <a:srgbClr val="BDE3F2"/>
      </a:lt2>
      <a:accent1>
        <a:srgbClr val="005DA1"/>
      </a:accent1>
      <a:accent2>
        <a:srgbClr val="3B85C4"/>
      </a:accent2>
      <a:accent3>
        <a:srgbClr val="4DC0DF"/>
      </a:accent3>
      <a:accent4>
        <a:srgbClr val="2FB7C2"/>
      </a:accent4>
      <a:accent5>
        <a:srgbClr val="2FB7C2"/>
      </a:accent5>
      <a:accent6>
        <a:srgbClr val="F7F109"/>
      </a:accent6>
      <a:hlink>
        <a:srgbClr val="0000FF"/>
      </a:hlink>
      <a:folHlink>
        <a:srgbClr val="00206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4152</Words>
  <Application>Microsoft Office PowerPoint</Application>
  <PresentationFormat>Grand écran</PresentationFormat>
  <Paragraphs>362</Paragraphs>
  <Slides>17</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Calibri Light</vt:lpstr>
      <vt:lpstr>Wingdings</vt:lpstr>
      <vt:lpstr>Thème Office</vt:lpstr>
      <vt:lpstr>La coupe partielle dans la région du Nord-du-Québec</vt:lpstr>
      <vt:lpstr>Pourquoi faire des coupes partielles ?</vt:lpstr>
      <vt:lpstr>Enjeu des vieilles forêts</vt:lpstr>
      <vt:lpstr>Présentation PowerPoint</vt:lpstr>
      <vt:lpstr>Solutions pour maintien des vieilles forêts (suite)</vt:lpstr>
      <vt:lpstr>Présentation PowerPoint</vt:lpstr>
      <vt:lpstr>Les objectifs sylvicoles de la CPI sont-ils atteints ?</vt:lpstr>
      <vt:lpstr>Analyses économiques 101</vt:lpstr>
      <vt:lpstr>Les objectifs sylvicoles de la CPI sont-ils atteints?</vt:lpstr>
      <vt:lpstr>Les objectifs sylvicoles de la CPI sont-ils atteints?</vt:lpstr>
      <vt:lpstr>Présentation PowerPoint</vt:lpstr>
      <vt:lpstr>À réfléchir…</vt:lpstr>
      <vt:lpstr>Présentation PowerPoint</vt:lpstr>
      <vt:lpstr>Éclaircies commerciales dans l’UA 08551 : Les objectifs sont-ils atteints ?</vt:lpstr>
      <vt:lpstr>Adaptation aux changements climatiques</vt:lpstr>
      <vt:lpstr>Coupes partielles et changements climatiques</vt:lpstr>
      <vt:lpstr>Merci !</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Sandoval, Claudia</dc:creator>
  <cp:lastModifiedBy>Légaré, Sonia (10-DGFo)</cp:lastModifiedBy>
  <cp:revision>59</cp:revision>
  <dcterms:created xsi:type="dcterms:W3CDTF">2019-04-02T14:08:11Z</dcterms:created>
  <dcterms:modified xsi:type="dcterms:W3CDTF">2023-06-05T18:29:09Z</dcterms:modified>
</cp:coreProperties>
</file>