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2" r:id="rId4"/>
    <p:sldId id="268" r:id="rId5"/>
    <p:sldId id="286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1" r:id="rId18"/>
    <p:sldId id="282" r:id="rId19"/>
    <p:sldId id="283" r:id="rId20"/>
    <p:sldId id="284" r:id="rId21"/>
    <p:sldId id="285" r:id="rId22"/>
    <p:sldId id="267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FAA"/>
    <a:srgbClr val="A0C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223E-6734-482D-832B-1527957A6D7B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40568-6D1C-4717-89E1-E072723D76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986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Service forêt &gt;&gt;Au service des municipalités, les élus concernés ont donc fourni des priorités aux gestionnaires</a:t>
            </a:r>
          </a:p>
          <a:p>
            <a:endParaRPr lang="fr-CA" dirty="0"/>
          </a:p>
          <a:p>
            <a:r>
              <a:rPr lang="fr-CA" dirty="0"/>
              <a:t>Partenaires au sens large : Ex municipalités, entrepreneurs, CFPH, UQAT…</a:t>
            </a:r>
          </a:p>
          <a:p>
            <a:r>
              <a:rPr lang="fr-CA" dirty="0"/>
              <a:t>3. Service forêt = autofinancé. Pas de droits de coupe, mais pas de subventions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01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Coupe progressive irrégulière 2022 avec damiers fait par MRC</a:t>
            </a:r>
          </a:p>
          <a:p>
            <a:endParaRPr lang="fr-CA" dirty="0"/>
          </a:p>
          <a:p>
            <a:r>
              <a:rPr lang="fr-CA" dirty="0"/>
              <a:t>Au sud Coupe progressive d’ensemencement (PIG) réalisée en 2011 et reboisée en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927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CPI 38.8 ha</a:t>
            </a:r>
          </a:p>
          <a:p>
            <a:r>
              <a:rPr lang="fr-CA" dirty="0"/>
              <a:t>Damiers 33 damiers pour 11.7 ha</a:t>
            </a:r>
          </a:p>
          <a:p>
            <a:endParaRPr lang="fr-CA" dirty="0"/>
          </a:p>
          <a:p>
            <a:r>
              <a:rPr lang="fr-CA" dirty="0"/>
              <a:t>Proximité du Mont Vidéo et développement de sentiers de vélo de montagne/multiusages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693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50 damiers</a:t>
            </a:r>
          </a:p>
          <a:p>
            <a:r>
              <a:rPr lang="fr-CA" dirty="0"/>
              <a:t>Au sud, patron plus allongé pour faire le lien antre les anciennes coupes et les nouvelles afin de faciliter le reboisement complet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54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43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Récolte environ 50% du volume d’un secteur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Rubannage</a:t>
            </a:r>
            <a:r>
              <a:rPr lang="fr-CA" dirty="0"/>
              <a:t> : 0.7 km/ha pour une superficie de 24 ha vs 0.08 km par ha pour CPRS pour une superficie de 24 ha Exemple La Corne 2017 plus </a:t>
            </a:r>
            <a:r>
              <a:rPr lang="fr-CA" dirty="0" err="1"/>
              <a:t>rubannage</a:t>
            </a:r>
            <a:r>
              <a:rPr lang="fr-CA" dirty="0"/>
              <a:t> sentiers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2455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Important : Nous ne préconisons pas ce type de travaux partout, mais alternative intéressante lorsqu’une sensibilité à la protection des paysages est présente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Intérêt marqué de la MRC d’Abitibi dans le partenariat avec le GREMA. Recherche appliquée sur notre territoire, potentiel d’acquisition de connaissance énorme!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128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Objectifs : </a:t>
            </a:r>
          </a:p>
          <a:p>
            <a:pPr marL="228600" indent="-228600">
              <a:buAutoNum type="arabicPeriod"/>
            </a:pPr>
            <a:r>
              <a:rPr lang="fr-CA" dirty="0"/>
              <a:t>Acceptabilité sociale </a:t>
            </a:r>
          </a:p>
          <a:p>
            <a:pPr marL="228600" indent="-228600">
              <a:buAutoNum type="arabicPeriod"/>
            </a:pPr>
            <a:r>
              <a:rPr lang="fr-CA" dirty="0"/>
              <a:t>réduire impact économique par rapport aux coupes partielles</a:t>
            </a:r>
          </a:p>
          <a:p>
            <a:pPr marL="228600" indent="-228600">
              <a:buAutoNum type="arabicPeriod"/>
            </a:pPr>
            <a:r>
              <a:rPr lang="fr-CA" dirty="0"/>
              <a:t>S’approcher du mode de régénération naturelle (feux de forêt)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967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Objectifs : </a:t>
            </a:r>
          </a:p>
          <a:p>
            <a:pPr marL="228600" indent="-228600">
              <a:buAutoNum type="arabicPeriod"/>
            </a:pPr>
            <a:r>
              <a:rPr lang="fr-CA" dirty="0"/>
              <a:t>Acceptabilité sociale </a:t>
            </a:r>
          </a:p>
          <a:p>
            <a:pPr marL="228600" indent="-228600">
              <a:buAutoNum type="arabicPeriod"/>
            </a:pPr>
            <a:r>
              <a:rPr lang="fr-CA" dirty="0"/>
              <a:t>réduire impact économique par rapport aux coupes partielles</a:t>
            </a:r>
          </a:p>
          <a:p>
            <a:pPr marL="228600" indent="-228600">
              <a:buAutoNum type="arabicPeriod"/>
            </a:pPr>
            <a:r>
              <a:rPr lang="fr-CA" dirty="0"/>
              <a:t>S’approcher du mode de régénération naturelle (feux de forêt)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1983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Objectifs : </a:t>
            </a:r>
          </a:p>
          <a:p>
            <a:pPr marL="228600" indent="-228600">
              <a:buAutoNum type="arabicPeriod"/>
            </a:pPr>
            <a:r>
              <a:rPr lang="fr-CA" dirty="0"/>
              <a:t>Acceptabilité sociale </a:t>
            </a:r>
          </a:p>
          <a:p>
            <a:pPr marL="228600" indent="-228600">
              <a:buAutoNum type="arabicPeriod"/>
            </a:pPr>
            <a:r>
              <a:rPr lang="fr-CA" dirty="0"/>
              <a:t>réduire impact économique par rapport aux coupes partielles</a:t>
            </a:r>
          </a:p>
          <a:p>
            <a:pPr marL="228600" indent="-228600">
              <a:buAutoNum type="arabicPeriod"/>
            </a:pPr>
            <a:r>
              <a:rPr lang="fr-CA" dirty="0"/>
              <a:t>S’approcher du mode de régénération naturelle (feux de forêt)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777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Le patron de coupe en damiers carrés n’est plus ce qui est promu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838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549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155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Objectifs : </a:t>
            </a:r>
          </a:p>
          <a:p>
            <a:pPr marL="228600" indent="-228600">
              <a:buAutoNum type="arabicPeriod"/>
            </a:pPr>
            <a:r>
              <a:rPr lang="fr-CA" dirty="0"/>
              <a:t>Acceptabilité sociale </a:t>
            </a:r>
          </a:p>
          <a:p>
            <a:pPr marL="228600" indent="-228600">
              <a:buAutoNum type="arabicPeriod"/>
            </a:pPr>
            <a:r>
              <a:rPr lang="fr-CA" dirty="0"/>
              <a:t>réduire impact économique par rapport aux coupes partielles</a:t>
            </a:r>
          </a:p>
          <a:p>
            <a:pPr marL="228600" indent="-228600">
              <a:buAutoNum type="arabicPeriod"/>
            </a:pPr>
            <a:r>
              <a:rPr lang="fr-CA" dirty="0"/>
              <a:t>S’approcher du mode de régénération naturelle (feux de forêt)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879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CPI 38.8 ha</a:t>
            </a:r>
          </a:p>
          <a:p>
            <a:r>
              <a:rPr lang="fr-CA" dirty="0"/>
              <a:t>Damiers 33 damiers pour 11.7 ha</a:t>
            </a:r>
          </a:p>
          <a:p>
            <a:endParaRPr lang="fr-CA" dirty="0"/>
          </a:p>
          <a:p>
            <a:r>
              <a:rPr lang="fr-CA" dirty="0"/>
              <a:t>Proximité du Mont Vidéo et développement de sentiers de vélo de montagne/multiusages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0568-6D1C-4717-89E1-E072723D767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624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391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379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088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831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746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823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577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014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055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198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60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E5B61-60B9-4C30-BEF6-AD04D8D7EF7D}" type="datetimeFigureOut">
              <a:rPr lang="fr-CA" smtClean="0"/>
              <a:t>2023-05-31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A103F-1509-4F1F-A471-B47999DE20D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322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93627FC-8C5D-4C24-9E73-B3D70F57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15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C925EC-12C3-447A-8B95-3C975A1B4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5699E6D-48DD-4A75-B6CF-F91A942F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2125"/>
            <a:ext cx="6858000" cy="441325"/>
          </a:xfrm>
        </p:spPr>
        <p:txBody>
          <a:bodyPr>
            <a:normAutofit fontScale="70000" lnSpcReduction="20000"/>
          </a:bodyPr>
          <a:lstStyle/>
          <a:p>
            <a:r>
              <a:rPr lang="fr-CA" b="1" dirty="0">
                <a:latin typeface="Acumin Pro" panose="020B0504020202020204" pitchFamily="34" charset="0"/>
              </a:rPr>
              <a:t>Évolution des modalités de récolte de bois appliquées par la MRC d’Abitibi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C41C36-F1C7-4E22-BD8E-E125EBB11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1485660"/>
            <a:ext cx="6115050" cy="240371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69141DB5-C778-4C34-BB9E-26C64E593B57}"/>
              </a:ext>
            </a:extLst>
          </p:cNvPr>
          <p:cNvSpPr txBox="1">
            <a:spLocks/>
          </p:cNvSpPr>
          <p:nvPr/>
        </p:nvSpPr>
        <p:spPr>
          <a:xfrm>
            <a:off x="1143000" y="4670985"/>
            <a:ext cx="6858000" cy="44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b="1" dirty="0">
              <a:latin typeface="Acumin Pro" panose="020B05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627A66-9444-4FD3-A7F0-999CFE43ABAC}"/>
              </a:ext>
            </a:extLst>
          </p:cNvPr>
          <p:cNvSpPr txBox="1"/>
          <p:nvPr/>
        </p:nvSpPr>
        <p:spPr>
          <a:xfrm>
            <a:off x="6915150" y="6072604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dirty="0"/>
              <a:t>7 juin 2023</a:t>
            </a:r>
          </a:p>
        </p:txBody>
      </p:sp>
    </p:spTree>
    <p:extLst>
      <p:ext uri="{BB962C8B-B14F-4D97-AF65-F5344CB8AC3E}">
        <p14:creationId xmlns:p14="http://schemas.microsoft.com/office/powerpoint/2010/main" val="55701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Exemples appliqués (suite)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La Corne/Barraute 2014</a:t>
            </a:r>
          </a:p>
          <a:p>
            <a:r>
              <a:rPr lang="fr-CA" dirty="0"/>
              <a:t>49 damiers donnent un total de 29,5 ha de récolte entre 650 m et 1 500 m du sommet du mont Vidéo</a:t>
            </a:r>
          </a:p>
          <a:p>
            <a:r>
              <a:rPr lang="fr-CA" dirty="0"/>
              <a:t>Reboisement effectué en 2015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6005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7A4DD-B64D-2D69-5BFF-9D7D4B5F1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1E58B35-A984-4BC0-942B-24EE5AF69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20" y="0"/>
            <a:ext cx="8980852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3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Exemple appliqué (suite)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Périmètre visuel du mont Vidéo (au plus près 850 m, au plus loin 2000 m du sommet du mont)</a:t>
            </a:r>
          </a:p>
          <a:p>
            <a:r>
              <a:rPr lang="fr-CA" dirty="0"/>
              <a:t>Peuplement de 85 ans en 2023 (cartographié)</a:t>
            </a:r>
          </a:p>
          <a:p>
            <a:r>
              <a:rPr lang="fr-CA" dirty="0"/>
              <a:t>Peuplement traité en ECR en 2005 </a:t>
            </a:r>
          </a:p>
          <a:p>
            <a:r>
              <a:rPr lang="fr-CA" dirty="0"/>
              <a:t>33 damiers pour un total de 23 ha en 2017</a:t>
            </a:r>
          </a:p>
          <a:p>
            <a:r>
              <a:rPr lang="fr-CA" dirty="0"/>
              <a:t>Reboisement en pin gris en 2018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5688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AD93B-AA51-1A63-B9CC-0B8C4F78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C5E14BB-F405-5BB8-1616-D87DD7926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1505"/>
            <a:ext cx="9198461" cy="71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Évolution des modalités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Dimensions moyennes entre 0,4 (2014) et 0,6 ha (2017)</a:t>
            </a:r>
          </a:p>
          <a:p>
            <a:r>
              <a:rPr lang="fr-CA" dirty="0"/>
              <a:t>Formes irrégulières</a:t>
            </a:r>
          </a:p>
          <a:p>
            <a:r>
              <a:rPr lang="fr-CA" dirty="0"/>
              <a:t>Orientation des damiers en fonction des vents dominants</a:t>
            </a:r>
          </a:p>
          <a:p>
            <a:r>
              <a:rPr lang="fr-CA" dirty="0"/>
              <a:t>Orientation des damiers en fonction de la visibilité à préserver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5197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Travaux comparatifs (Barraute 2022)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Un bloc effectué en CPI-trouées et un bloc en récolte par damiers </a:t>
            </a:r>
          </a:p>
          <a:p>
            <a:r>
              <a:rPr lang="fr-CA" dirty="0"/>
              <a:t>Aucun reboisement prévu actuellement</a:t>
            </a:r>
          </a:p>
          <a:p>
            <a:r>
              <a:rPr lang="fr-CA" dirty="0"/>
              <a:t>Nous pourrons évaluer le potentiel de régénération naturelle des deux types de travaux au cours des prochaines années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3985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2A16A-E041-67E2-FDEB-D466A292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E51CF87-FDB6-0221-491F-1C7C29A94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783" t="992" r="19391"/>
          <a:stretch/>
        </p:blipFill>
        <p:spPr>
          <a:xfrm>
            <a:off x="331013" y="32004"/>
            <a:ext cx="8481974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Travaux forêt récréative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Récolte 20.7 ha sur le territoire de la forêt récréative</a:t>
            </a:r>
          </a:p>
          <a:p>
            <a:r>
              <a:rPr lang="fr-CA" dirty="0"/>
              <a:t>Proximité de sentiers récréatifs</a:t>
            </a:r>
          </a:p>
          <a:p>
            <a:r>
              <a:rPr lang="fr-CA" dirty="0"/>
              <a:t>Reboisement été 2023 et été 2024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1358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943CE-E127-23BB-AB12-F2252604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8D29FA8-8A6A-5462-9C74-F5F30EAD8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782" r="21711"/>
          <a:stretch/>
        </p:blipFill>
        <p:spPr>
          <a:xfrm>
            <a:off x="-52741" y="131815"/>
            <a:ext cx="9269893" cy="65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Avantages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 fontScale="85000" lnSpcReduction="20000"/>
          </a:bodyPr>
          <a:lstStyle/>
          <a:p>
            <a:r>
              <a:rPr lang="fr-CA" dirty="0"/>
              <a:t>Protection du paysage pour les autres utilisateurs de la forêt</a:t>
            </a:r>
          </a:p>
          <a:p>
            <a:r>
              <a:rPr lang="fr-CA" dirty="0"/>
              <a:t>Faible coût en comparaison de la récolte partielle (pas de crédit à l’hectare)</a:t>
            </a:r>
          </a:p>
          <a:p>
            <a:r>
              <a:rPr lang="fr-CA" dirty="0"/>
              <a:t>Ne nécessite pas d’équipement spécialisé ou de grande expertise</a:t>
            </a:r>
          </a:p>
          <a:p>
            <a:r>
              <a:rPr lang="fr-CA" dirty="0"/>
              <a:t>Adapté au mode de régénération du PIG (petites CPRS)</a:t>
            </a:r>
          </a:p>
          <a:p>
            <a:r>
              <a:rPr lang="fr-CA" dirty="0"/>
              <a:t>Faible chablis</a:t>
            </a:r>
          </a:p>
          <a:p>
            <a:r>
              <a:rPr lang="fr-CA" dirty="0"/>
              <a:t>Risque de blessure inférieur à la récolte partielle</a:t>
            </a:r>
          </a:p>
          <a:p>
            <a:r>
              <a:rPr lang="fr-CA" dirty="0"/>
              <a:t>Récupération du bois résiduel 15 à 20 ans après la première intervention </a:t>
            </a:r>
          </a:p>
          <a:p>
            <a:r>
              <a:rPr lang="fr-CA" dirty="0"/>
              <a:t>Entraîne une variabilité dans la structure du peuplement </a:t>
            </a:r>
          </a:p>
          <a:p>
            <a:r>
              <a:rPr lang="fr-CA" dirty="0"/>
              <a:t>Maintient une connectivité pour la faune</a:t>
            </a:r>
          </a:p>
        </p:txBody>
      </p:sp>
    </p:spTree>
    <p:extLst>
      <p:ext uri="{BB962C8B-B14F-4D97-AF65-F5344CB8AC3E}">
        <p14:creationId xmlns:p14="http://schemas.microsoft.com/office/powerpoint/2010/main" val="1758926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Plan de la présentation</a:t>
            </a:r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E1670299-4DEA-43F5-ABAA-B32172BDC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185FAA"/>
              </a:buClr>
            </a:pPr>
            <a:r>
              <a:rPr lang="fr-CA" dirty="0"/>
              <a:t>Historique EDG 1056</a:t>
            </a:r>
          </a:p>
          <a:p>
            <a:pPr>
              <a:buClr>
                <a:srgbClr val="185FAA"/>
              </a:buClr>
            </a:pPr>
            <a:r>
              <a:rPr lang="fr-CA" dirty="0"/>
              <a:t>Travaux forestiers sur esker</a:t>
            </a:r>
          </a:p>
          <a:p>
            <a:pPr>
              <a:buClr>
                <a:srgbClr val="185FAA"/>
              </a:buClr>
            </a:pPr>
            <a:r>
              <a:rPr lang="fr-CA" dirty="0"/>
              <a:t>Entente de protection Eskers</a:t>
            </a:r>
          </a:p>
          <a:p>
            <a:pPr>
              <a:buClr>
                <a:srgbClr val="185FAA"/>
              </a:buClr>
            </a:pPr>
            <a:r>
              <a:rPr lang="fr-CA" dirty="0"/>
              <a:t>Exemples de récoltes en damiers</a:t>
            </a:r>
          </a:p>
          <a:p>
            <a:pPr>
              <a:buClr>
                <a:srgbClr val="185FAA"/>
              </a:buClr>
            </a:pPr>
            <a:r>
              <a:rPr lang="fr-CA" dirty="0"/>
              <a:t>Évolution des modalités de récolte</a:t>
            </a:r>
          </a:p>
          <a:p>
            <a:pPr>
              <a:buClr>
                <a:srgbClr val="185FAA"/>
              </a:buClr>
            </a:pPr>
            <a:r>
              <a:rPr lang="fr-CA" dirty="0"/>
              <a:t>Avantages</a:t>
            </a:r>
          </a:p>
          <a:p>
            <a:pPr>
              <a:buClr>
                <a:srgbClr val="185FAA"/>
              </a:buClr>
            </a:pPr>
            <a:r>
              <a:rPr lang="fr-CA" dirty="0"/>
              <a:t>Inconvénients</a:t>
            </a:r>
          </a:p>
          <a:p>
            <a:pPr>
              <a:buClr>
                <a:srgbClr val="185FAA"/>
              </a:buClr>
            </a:pPr>
            <a:r>
              <a:rPr lang="fr-CA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2192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Inconvénients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sz="2400" dirty="0"/>
              <a:t>Amortissement des coûts fixes du chantier sur un volume inférieur à la CPRS</a:t>
            </a:r>
          </a:p>
          <a:p>
            <a:r>
              <a:rPr lang="fr-CA" sz="2400" dirty="0"/>
              <a:t>Coût du </a:t>
            </a:r>
            <a:r>
              <a:rPr lang="fr-CA" sz="2400" dirty="0" err="1"/>
              <a:t>rubannage</a:t>
            </a:r>
            <a:r>
              <a:rPr lang="fr-CA" sz="2400" dirty="0"/>
              <a:t> supérieur à la CPRS </a:t>
            </a:r>
          </a:p>
          <a:p>
            <a:r>
              <a:rPr lang="fr-CA" sz="2400" dirty="0"/>
              <a:t>Perte de bois par sénescence et chablis avant la seconde récolte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132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Conclusion et perspectives d’avenir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sz="2400" dirty="0"/>
              <a:t>Compromis intéressant entre la CPRS et la coupe partielle pour la protection du paysage </a:t>
            </a:r>
          </a:p>
          <a:p>
            <a:r>
              <a:rPr lang="fr-CA" sz="2400" dirty="0"/>
              <a:t>Pourrait servir d’autres intérêts (Fauniques, écologiques, etc.)</a:t>
            </a:r>
          </a:p>
          <a:p>
            <a:r>
              <a:rPr lang="fr-CA" sz="2400" dirty="0"/>
              <a:t>S’applique principalement dans des secteurs où le potentiel de régénération naturelle est faible (eskers)</a:t>
            </a:r>
          </a:p>
          <a:p>
            <a:r>
              <a:rPr lang="fr-CA" sz="2400" dirty="0"/>
              <a:t>Des dispositifs de recherche pourraient être réalisés afin d’évaluer plus précisément les effets de ce type d’intervention sur la forêt et la faune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4929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5636"/>
            <a:ext cx="9144000" cy="2599765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12B8E4D-4194-45D9-B830-9433AD686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167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sz="4400" b="1" dirty="0">
                <a:solidFill>
                  <a:srgbClr val="185FAA"/>
                </a:solidFill>
                <a:latin typeface="Acumin Pro" panose="020B0504020202020204" pitchFamily="34" charset="0"/>
              </a:rPr>
              <a:t>Période de question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B535C85E-94E4-413B-80F1-6542C7946A7C}"/>
              </a:ext>
            </a:extLst>
          </p:cNvPr>
          <p:cNvSpPr/>
          <p:nvPr/>
        </p:nvSpPr>
        <p:spPr>
          <a:xfrm>
            <a:off x="3564082" y="2728330"/>
            <a:ext cx="3269673" cy="1350818"/>
          </a:xfrm>
          <a:prstGeom prst="wedgeRoundRectCallout">
            <a:avLst>
              <a:gd name="adj1" fmla="val -37782"/>
              <a:gd name="adj2" fmla="val 84038"/>
              <a:gd name="adj3" fmla="val 16667"/>
            </a:avLst>
          </a:prstGeom>
          <a:solidFill>
            <a:srgbClr val="A0C845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solidFill>
                  <a:schemeClr val="bg1"/>
                </a:solidFill>
              </a:ln>
              <a:solidFill>
                <a:srgbClr val="959CA1"/>
              </a:solidFill>
            </a:endParaRPr>
          </a:p>
        </p:txBody>
      </p:sp>
      <p:sp>
        <p:nvSpPr>
          <p:cNvPr id="8" name="Rectangle à coins arrondis 8">
            <a:extLst>
              <a:ext uri="{FF2B5EF4-FFF2-40B4-BE49-F238E27FC236}">
                <a16:creationId xmlns:a16="http://schemas.microsoft.com/office/drawing/2014/main" id="{D63E2BA6-C0A9-47BC-8FAE-C5007A2C3B26}"/>
              </a:ext>
            </a:extLst>
          </p:cNvPr>
          <p:cNvSpPr/>
          <p:nvPr/>
        </p:nvSpPr>
        <p:spPr>
          <a:xfrm>
            <a:off x="2147455" y="3429000"/>
            <a:ext cx="1676400" cy="1027089"/>
          </a:xfrm>
          <a:prstGeom prst="wedgeRoundRectCallout">
            <a:avLst>
              <a:gd name="adj1" fmla="val 49590"/>
              <a:gd name="adj2" fmla="val 92385"/>
              <a:gd name="adj3" fmla="val 16667"/>
            </a:avLst>
          </a:prstGeom>
          <a:solidFill>
            <a:srgbClr val="185F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CC7D75-7F70-4ADB-AF08-B5B8531F179B}"/>
              </a:ext>
            </a:extLst>
          </p:cNvPr>
          <p:cNvSpPr txBox="1"/>
          <p:nvPr/>
        </p:nvSpPr>
        <p:spPr>
          <a:xfrm>
            <a:off x="3564082" y="2895907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0ACA69-8323-44AB-A470-BF5E9D86B7AD}"/>
              </a:ext>
            </a:extLst>
          </p:cNvPr>
          <p:cNvSpPr txBox="1"/>
          <p:nvPr/>
        </p:nvSpPr>
        <p:spPr>
          <a:xfrm>
            <a:off x="2147455" y="3481815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5894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F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01AE01-E3E2-4332-9323-D967C458D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008599"/>
            <a:ext cx="2686050" cy="284080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AEA2B1B-5358-490B-A925-BAEA1871FF55}"/>
              </a:ext>
            </a:extLst>
          </p:cNvPr>
          <p:cNvCxnSpPr>
            <a:cxnSpLocks/>
          </p:cNvCxnSpPr>
          <p:nvPr/>
        </p:nvCxnSpPr>
        <p:spPr>
          <a:xfrm>
            <a:off x="4010025" y="1795463"/>
            <a:ext cx="0" cy="32670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29641A9-F058-4EE0-8FD1-551749356C50}"/>
              </a:ext>
            </a:extLst>
          </p:cNvPr>
          <p:cNvSpPr txBox="1"/>
          <p:nvPr/>
        </p:nvSpPr>
        <p:spPr>
          <a:xfrm>
            <a:off x="4362456" y="2809875"/>
            <a:ext cx="461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i="1" dirty="0">
                <a:solidFill>
                  <a:schemeClr val="bg1"/>
                </a:solidFill>
                <a:latin typeface="Acumin Pro" panose="020B0504020202020204" pitchFamily="34" charset="0"/>
              </a:rPr>
              <a:t>Merci de votre attention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558734-9B46-4B37-9872-4E2EF5313E1B}"/>
              </a:ext>
            </a:extLst>
          </p:cNvPr>
          <p:cNvSpPr txBox="1"/>
          <p:nvPr/>
        </p:nvSpPr>
        <p:spPr>
          <a:xfrm>
            <a:off x="4362455" y="3541067"/>
            <a:ext cx="396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chemeClr val="bg1"/>
                </a:solidFill>
                <a:latin typeface="Acumin Pro" panose="020B0504020202020204" pitchFamily="34" charset="0"/>
              </a:rPr>
              <a:t>Vincent Bossé, ingénieur forestier</a:t>
            </a:r>
          </a:p>
          <a:p>
            <a:r>
              <a:rPr lang="fr-CA" sz="1600" dirty="0">
                <a:solidFill>
                  <a:schemeClr val="bg1"/>
                </a:solidFill>
                <a:latin typeface="Acumin Pro" panose="020B0504020202020204" pitchFamily="34" charset="0"/>
              </a:rPr>
              <a:t>MRC d’Abitibi</a:t>
            </a:r>
          </a:p>
        </p:txBody>
      </p:sp>
    </p:spTree>
    <p:extLst>
      <p:ext uri="{BB962C8B-B14F-4D97-AF65-F5344CB8AC3E}">
        <p14:creationId xmlns:p14="http://schemas.microsoft.com/office/powerpoint/2010/main" val="198709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Historique EDG 1056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 fontScale="85000" lnSpcReduction="20000"/>
          </a:bodyPr>
          <a:lstStyle/>
          <a:p>
            <a:r>
              <a:rPr lang="fr-CA" dirty="0"/>
              <a:t>Lots publics </a:t>
            </a:r>
            <a:r>
              <a:rPr lang="fr-CA" dirty="0" err="1"/>
              <a:t>intramunicipaux</a:t>
            </a:r>
            <a:r>
              <a:rPr lang="fr-CA" dirty="0"/>
              <a:t> transmis aux municipalités en 1995</a:t>
            </a:r>
          </a:p>
          <a:p>
            <a:r>
              <a:rPr lang="fr-CA" dirty="0"/>
              <a:t>Création du service forêt en 1996</a:t>
            </a:r>
          </a:p>
          <a:p>
            <a:r>
              <a:rPr lang="fr-CA" dirty="0"/>
              <a:t>Objectifs de création d’emploi locaux</a:t>
            </a:r>
          </a:p>
          <a:p>
            <a:r>
              <a:rPr lang="fr-CA" dirty="0"/>
              <a:t>Travaux compris dans la délégation de gestion :</a:t>
            </a:r>
          </a:p>
          <a:p>
            <a:pPr lvl="1"/>
            <a:r>
              <a:rPr lang="fr-CA" dirty="0"/>
              <a:t>Planification forestière tactique et opérationnelle;</a:t>
            </a:r>
          </a:p>
          <a:p>
            <a:pPr lvl="1"/>
            <a:r>
              <a:rPr lang="fr-CA" dirty="0"/>
              <a:t>Récolte de bois</a:t>
            </a:r>
          </a:p>
          <a:p>
            <a:pPr lvl="1"/>
            <a:r>
              <a:rPr lang="fr-CA" dirty="0"/>
              <a:t>Voirie forestière</a:t>
            </a:r>
          </a:p>
          <a:p>
            <a:pPr lvl="1"/>
            <a:r>
              <a:rPr lang="fr-CA" dirty="0"/>
              <a:t>Transport du bois</a:t>
            </a:r>
          </a:p>
          <a:p>
            <a:pPr lvl="1"/>
            <a:r>
              <a:rPr lang="fr-CA" dirty="0"/>
              <a:t>Préparation de terrain</a:t>
            </a:r>
          </a:p>
          <a:p>
            <a:pPr lvl="1"/>
            <a:r>
              <a:rPr lang="fr-CA" dirty="0"/>
              <a:t>Reboisement</a:t>
            </a:r>
          </a:p>
          <a:p>
            <a:pPr lvl="1"/>
            <a:r>
              <a:rPr lang="fr-CA" dirty="0"/>
              <a:t>Travaux d’éducation de peuplement</a:t>
            </a:r>
          </a:p>
          <a:p>
            <a:pPr lvl="1"/>
            <a:r>
              <a:rPr lang="fr-CA" dirty="0"/>
              <a:t>Reddition de compte auprès du MRNF</a:t>
            </a:r>
          </a:p>
        </p:txBody>
      </p:sp>
    </p:spTree>
    <p:extLst>
      <p:ext uri="{BB962C8B-B14F-4D97-AF65-F5344CB8AC3E}">
        <p14:creationId xmlns:p14="http://schemas.microsoft.com/office/powerpoint/2010/main" val="62134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Historique EDG 1056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Majorité des opérations de récoltes étaient effectuées de façon </a:t>
            </a:r>
            <a:r>
              <a:rPr lang="fr-CA"/>
              <a:t>conventionnelle jusqu’en 2008</a:t>
            </a:r>
            <a:endParaRPr lang="fr-CA" dirty="0"/>
          </a:p>
          <a:p>
            <a:r>
              <a:rPr lang="fr-CA" dirty="0"/>
              <a:t>La crise forestière débutée en 2008 combinée à une diminution de main d’œuvre a entraîné la transition vers des travaux mécanisés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007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5067300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Priorités du Service forêt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200" dirty="0"/>
              <a:t>3 priorités</a:t>
            </a:r>
          </a:p>
          <a:p>
            <a:pPr marL="914400" lvl="1" indent="-457200">
              <a:buAutoNum type="arabicPeriod"/>
            </a:pPr>
            <a:r>
              <a:rPr lang="fr-CA" sz="2800" dirty="0"/>
              <a:t>Faire une foresterie d’avant-garde ;</a:t>
            </a:r>
          </a:p>
          <a:p>
            <a:pPr marL="914400" lvl="1" indent="-457200">
              <a:buAutoNum type="arabicPeriod"/>
            </a:pPr>
            <a:r>
              <a:rPr lang="fr-CA" sz="2800" dirty="0"/>
              <a:t>Collaboration avec les partenaires du milieu ;</a:t>
            </a:r>
          </a:p>
          <a:p>
            <a:pPr marL="914400" lvl="1" indent="-457200">
              <a:buAutoNum type="arabicPeriod"/>
            </a:pPr>
            <a:r>
              <a:rPr lang="fr-CA" sz="2800" dirty="0"/>
              <a:t>Générer des revenus nets afin d’effectuer des travaux de mise en valeur sur le territoire.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662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Travaux forestiers sur esker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Historiquement, la MRC a réalisé beaucoup de travaux de récolte partielle sur esker</a:t>
            </a:r>
          </a:p>
          <a:p>
            <a:r>
              <a:rPr lang="fr-CA" dirty="0"/>
              <a:t>Raison principale : acceptabilité sociale des travaux et non atteinte d’objectifs sylvicoles</a:t>
            </a:r>
          </a:p>
          <a:p>
            <a:pPr lvl="1"/>
            <a:r>
              <a:rPr lang="fr-CA" dirty="0"/>
              <a:t>Eskers souvent exploités pour diverses activités (ex. sentiers récréatifs, camping, cueillette PFNL, etc.)</a:t>
            </a:r>
          </a:p>
          <a:p>
            <a:r>
              <a:rPr lang="fr-CA" dirty="0"/>
              <a:t>Modulations variées pour atteindre les objectifs</a:t>
            </a:r>
          </a:p>
        </p:txBody>
      </p:sp>
    </p:spTree>
    <p:extLst>
      <p:ext uri="{BB962C8B-B14F-4D97-AF65-F5344CB8AC3E}">
        <p14:creationId xmlns:p14="http://schemas.microsoft.com/office/powerpoint/2010/main" val="221029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Entente de protection des eskers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Adoptée par la TLGIRT de la MRC d’Abitibi en 2011</a:t>
            </a:r>
          </a:p>
          <a:p>
            <a:r>
              <a:rPr lang="fr-CA" dirty="0"/>
              <a:t>Présente des mesures de protections pour les aquifères granulaires (eskers)</a:t>
            </a:r>
          </a:p>
          <a:p>
            <a:pPr lvl="1"/>
            <a:r>
              <a:rPr lang="fr-CA" dirty="0"/>
              <a:t>Superficie maximale : 20 ha d’un seul tenant</a:t>
            </a:r>
          </a:p>
          <a:p>
            <a:pPr lvl="1"/>
            <a:r>
              <a:rPr lang="fr-CA" dirty="0"/>
              <a:t>5 ha max d’un seul tenant sur aires d’alimentations de puits</a:t>
            </a:r>
          </a:p>
          <a:p>
            <a:pPr lvl="1"/>
            <a:r>
              <a:rPr lang="fr-CA" dirty="0"/>
              <a:t>Maintien de 50% de peuplements de 3m et plus sur l’esker (difficile à évaluer en raison des diverses tenures)</a:t>
            </a:r>
          </a:p>
          <a:p>
            <a:pPr lvl="1"/>
            <a:r>
              <a:rPr lang="fr-CA" dirty="0"/>
              <a:t>Protection de 60 m autour de sources gravitaires identifiées</a:t>
            </a:r>
          </a:p>
        </p:txBody>
      </p:sp>
    </p:spTree>
    <p:extLst>
      <p:ext uri="{BB962C8B-B14F-4D97-AF65-F5344CB8AC3E}">
        <p14:creationId xmlns:p14="http://schemas.microsoft.com/office/powerpoint/2010/main" val="156885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01AB34-88C3-4FE3-9FD0-5D090F7C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6326"/>
            <a:ext cx="5067300" cy="20037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39D9E-3F91-4A40-992D-4158A1C8D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235"/>
            <a:ext cx="9144000" cy="25997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AA673B-2DDA-4BD7-85B8-4B24591E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30797"/>
            <a:ext cx="4733925" cy="1169378"/>
          </a:xfrm>
        </p:spPr>
        <p:txBody>
          <a:bodyPr>
            <a:normAutofit/>
          </a:bodyPr>
          <a:lstStyle/>
          <a:p>
            <a:r>
              <a:rPr lang="fr-CA" sz="3000" b="1" dirty="0">
                <a:solidFill>
                  <a:srgbClr val="185FAA"/>
                </a:solidFill>
                <a:latin typeface="Acumin Pro Black" panose="020B0904020202020204" pitchFamily="34" charset="0"/>
              </a:rPr>
              <a:t>Exemples appliqués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0E22D0-9266-4A3B-B0A9-A0300284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747248"/>
            <a:ext cx="8248650" cy="4351338"/>
          </a:xfrm>
        </p:spPr>
        <p:txBody>
          <a:bodyPr>
            <a:normAutofit/>
          </a:bodyPr>
          <a:lstStyle/>
          <a:p>
            <a:r>
              <a:rPr lang="fr-CA" dirty="0"/>
              <a:t>En 2010, la première coupe par damiers de l’EDG 1056 a été réalisée sur demande du club chasse et pêche </a:t>
            </a:r>
          </a:p>
          <a:p>
            <a:r>
              <a:rPr lang="fr-CA" dirty="0"/>
              <a:t>Secteur lac à la Truite (lac ensemencé)</a:t>
            </a:r>
          </a:p>
          <a:p>
            <a:r>
              <a:rPr lang="fr-CA" dirty="0"/>
              <a:t>Proposition dans un rayon de 300 m, des damiers seraient réalisés (11 damiers pour 10,3 ha de superficie totale) </a:t>
            </a:r>
          </a:p>
          <a:p>
            <a:r>
              <a:rPr lang="fr-CA" dirty="0"/>
              <a:t>Superficie moyenne des damiers : 0,9 ha</a:t>
            </a:r>
          </a:p>
          <a:p>
            <a:r>
              <a:rPr lang="fr-CA" dirty="0"/>
              <a:t>Très rectiligne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953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7E4B4-9F1D-CC83-BE3C-1334208D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0D5C50-F519-AEA4-A55F-9FE273620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" y="-22663"/>
            <a:ext cx="9037101" cy="69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978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7C1E2A01D204EBBDFE43A709E8652" ma:contentTypeVersion="15" ma:contentTypeDescription="Crée un document." ma:contentTypeScope="" ma:versionID="4465caaf17a24b23aaf809fe040061c9">
  <xsd:schema xmlns:xsd="http://www.w3.org/2001/XMLSchema" xmlns:xs="http://www.w3.org/2001/XMLSchema" xmlns:p="http://schemas.microsoft.com/office/2006/metadata/properties" xmlns:ns2="fe5c49b8-84d4-4cbe-b321-f920606112bc" xmlns:ns3="f8e2b868-9564-4504-9c17-0404c407b24b" targetNamespace="http://schemas.microsoft.com/office/2006/metadata/properties" ma:root="true" ma:fieldsID="94ed88702b4f25f446f0948f67379723" ns2:_="" ns3:_="">
    <xsd:import namespace="fe5c49b8-84d4-4cbe-b321-f920606112bc"/>
    <xsd:import namespace="f8e2b868-9564-4504-9c17-0404c407b2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c49b8-84d4-4cbe-b321-f920606112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0cf8f87d-e6cf-4108-bcfb-1a37cd633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2b868-9564-4504-9c17-0404c407b24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5858030-cd15-474b-a439-20b11229a7a5}" ma:internalName="TaxCatchAll" ma:showField="CatchAllData" ma:web="f8e2b868-9564-4504-9c17-0404c407b2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DBF34-D050-4430-B20F-B3E6BC277017}"/>
</file>

<file path=customXml/itemProps2.xml><?xml version="1.0" encoding="utf-8"?>
<ds:datastoreItem xmlns:ds="http://schemas.openxmlformats.org/officeDocument/2006/customXml" ds:itemID="{F22ED7BC-DD6E-423B-8A9E-F971F532DA8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</TotalTime>
  <Words>1111</Words>
  <Application>Microsoft Office PowerPoint</Application>
  <PresentationFormat>Affichage à l'écran (4:3)</PresentationFormat>
  <Paragraphs>152</Paragraphs>
  <Slides>23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Acumin Pro</vt:lpstr>
      <vt:lpstr>Acumin Pro Black</vt:lpstr>
      <vt:lpstr>Arial</vt:lpstr>
      <vt:lpstr>Calibri</vt:lpstr>
      <vt:lpstr>Calibri Light</vt:lpstr>
      <vt:lpstr>Tahoma</vt:lpstr>
      <vt:lpstr>Thème Office</vt:lpstr>
      <vt:lpstr>Présentation PowerPoint</vt:lpstr>
      <vt:lpstr>Plan de la présentation</vt:lpstr>
      <vt:lpstr>Historique EDG 1056</vt:lpstr>
      <vt:lpstr>Historique EDG 1056</vt:lpstr>
      <vt:lpstr>Priorités du Service forêt</vt:lpstr>
      <vt:lpstr>Travaux forestiers sur esker</vt:lpstr>
      <vt:lpstr>Entente de protection des eskers</vt:lpstr>
      <vt:lpstr>Exemples appliqués</vt:lpstr>
      <vt:lpstr>Présentation PowerPoint</vt:lpstr>
      <vt:lpstr>Exemples appliqués (suite)</vt:lpstr>
      <vt:lpstr>Présentation PowerPoint</vt:lpstr>
      <vt:lpstr>Exemple appliqué (suite)</vt:lpstr>
      <vt:lpstr>Présentation PowerPoint</vt:lpstr>
      <vt:lpstr>Évolution des modalités</vt:lpstr>
      <vt:lpstr>Travaux comparatifs (Barraute 2022)</vt:lpstr>
      <vt:lpstr>Présentation PowerPoint</vt:lpstr>
      <vt:lpstr>Travaux forêt récréative</vt:lpstr>
      <vt:lpstr>Présentation PowerPoint</vt:lpstr>
      <vt:lpstr>Avantages</vt:lpstr>
      <vt:lpstr>Inconvénients</vt:lpstr>
      <vt:lpstr>Conclusion et perspectives d’avenir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Jenny-Lee Falardeau</dc:creator>
  <cp:lastModifiedBy>Vincent Bossé</cp:lastModifiedBy>
  <cp:revision>18</cp:revision>
  <dcterms:created xsi:type="dcterms:W3CDTF">2020-06-17T14:55:46Z</dcterms:created>
  <dcterms:modified xsi:type="dcterms:W3CDTF">2023-05-31T14:36:23Z</dcterms:modified>
</cp:coreProperties>
</file>