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8F5"/>
    <a:srgbClr val="52502A"/>
    <a:srgbClr val="643F43"/>
    <a:srgbClr val="BCADA3"/>
    <a:srgbClr val="C7C7A1"/>
    <a:srgbClr val="C096A0"/>
    <a:srgbClr val="7E575F"/>
    <a:srgbClr val="FC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74551"/>
  </p:normalViewPr>
  <p:slideViewPr>
    <p:cSldViewPr snapToGrid="0">
      <p:cViewPr>
        <p:scale>
          <a:sx n="78" d="100"/>
          <a:sy n="78" d="100"/>
        </p:scale>
        <p:origin x="73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A4222-CAB2-FC46-A96C-B9B11DF7DED5}" type="datetimeFigureOut">
              <a:rPr lang="en-US" smtClean="0"/>
              <a:t>5/30/23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9132D-637A-1247-B668-0FDFDF000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78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Bonjour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tous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 err="1"/>
              <a:t>Aujourd'hui</a:t>
            </a:r>
            <a:r>
              <a:rPr lang="en-US" dirty="0"/>
              <a:t> je </a:t>
            </a:r>
            <a:r>
              <a:rPr lang="en-US" dirty="0" err="1"/>
              <a:t>vais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présenter</a:t>
            </a:r>
            <a:r>
              <a:rPr lang="en-US" dirty="0"/>
              <a:t> les </a:t>
            </a:r>
            <a:r>
              <a:rPr lang="en-US" dirty="0" err="1"/>
              <a:t>résultats</a:t>
            </a:r>
            <a:r>
              <a:rPr lang="en-US" dirty="0"/>
              <a:t> de </a:t>
            </a:r>
            <a:r>
              <a:rPr lang="en-US" dirty="0" err="1"/>
              <a:t>mon</a:t>
            </a:r>
            <a:r>
              <a:rPr lang="en-US" dirty="0"/>
              <a:t> </a:t>
            </a:r>
            <a:r>
              <a:rPr lang="en-US" dirty="0" err="1"/>
              <a:t>projet</a:t>
            </a:r>
            <a:r>
              <a:rPr lang="en-US" dirty="0"/>
              <a:t>, </a:t>
            </a:r>
            <a:r>
              <a:rPr lang="en-US" dirty="0" err="1"/>
              <a:t>Réponse</a:t>
            </a:r>
            <a:r>
              <a:rPr lang="en-US" dirty="0"/>
              <a:t> des </a:t>
            </a:r>
            <a:r>
              <a:rPr lang="en-US" dirty="0" err="1"/>
              <a:t>communautés</a:t>
            </a:r>
            <a:r>
              <a:rPr lang="en-US" dirty="0"/>
              <a:t> de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</a:t>
            </a:r>
            <a:r>
              <a:rPr lang="en-US" dirty="0" err="1"/>
              <a:t>vingt</a:t>
            </a:r>
            <a:r>
              <a:rPr lang="en-US" dirty="0"/>
              <a:t> </a:t>
            </a:r>
            <a:r>
              <a:rPr lang="en-US" dirty="0" err="1"/>
              <a:t>ans</a:t>
            </a:r>
            <a:r>
              <a:rPr lang="en-US" dirty="0"/>
              <a:t> après coupes </a:t>
            </a:r>
            <a:r>
              <a:rPr lang="en-US" dirty="0" err="1"/>
              <a:t>totales</a:t>
            </a:r>
            <a:r>
              <a:rPr lang="en-US" dirty="0"/>
              <a:t> et coupes </a:t>
            </a:r>
            <a:r>
              <a:rPr lang="en-US" dirty="0" err="1"/>
              <a:t>partielles</a:t>
            </a:r>
            <a:r>
              <a:rPr lang="en-US" dirty="0"/>
              <a:t> dans la </a:t>
            </a:r>
            <a:r>
              <a:rPr lang="en-US" dirty="0" err="1"/>
              <a:t>forêt</a:t>
            </a:r>
            <a:r>
              <a:rPr lang="en-US" dirty="0"/>
              <a:t> </a:t>
            </a:r>
            <a:r>
              <a:rPr lang="en-US" dirty="0" err="1"/>
              <a:t>boréale</a:t>
            </a:r>
            <a:r>
              <a:rPr lang="en-US" dirty="0"/>
              <a:t> </a:t>
            </a:r>
            <a:r>
              <a:rPr lang="en-US" dirty="0" err="1"/>
              <a:t>mixte</a:t>
            </a:r>
            <a:r>
              <a:rPr lang="en-US" dirty="0"/>
              <a:t> de </a:t>
            </a:r>
            <a:r>
              <a:rPr lang="en-US" dirty="0" err="1"/>
              <a:t>l’est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0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 </a:t>
            </a:r>
            <a:r>
              <a:rPr lang="en-US" dirty="0" err="1"/>
              <a:t>sais</a:t>
            </a:r>
            <a:r>
              <a:rPr lang="en-US" dirty="0"/>
              <a:t> </a:t>
            </a:r>
            <a:r>
              <a:rPr lang="en-US" dirty="0" err="1"/>
              <a:t>qu'aujourd'hui</a:t>
            </a:r>
            <a:r>
              <a:rPr lang="en-US" dirty="0"/>
              <a:t> je </a:t>
            </a:r>
            <a:r>
              <a:rPr lang="en-US" dirty="0" err="1"/>
              <a:t>m'adresse</a:t>
            </a:r>
            <a:r>
              <a:rPr lang="en-US" dirty="0"/>
              <a:t> </a:t>
            </a:r>
            <a:r>
              <a:rPr lang="en-US" dirty="0" err="1"/>
              <a:t>principalement</a:t>
            </a:r>
            <a:r>
              <a:rPr lang="en-US" dirty="0"/>
              <a:t> aux </a:t>
            </a:r>
            <a:r>
              <a:rPr lang="en-US" dirty="0" err="1"/>
              <a:t>forestiers</a:t>
            </a:r>
            <a:r>
              <a:rPr lang="en-US" dirty="0"/>
              <a:t>; </a:t>
            </a:r>
            <a:r>
              <a:rPr lang="en-US" dirty="0" err="1"/>
              <a:t>alors</a:t>
            </a:r>
            <a:r>
              <a:rPr lang="en-US" dirty="0"/>
              <a:t>, ne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inquiétez</a:t>
            </a:r>
            <a:r>
              <a:rPr lang="en-US" dirty="0"/>
              <a:t> pas, je ne </a:t>
            </a:r>
            <a:r>
              <a:rPr lang="en-US" dirty="0" err="1"/>
              <a:t>parlerai</a:t>
            </a:r>
            <a:r>
              <a:rPr lang="en-US" dirty="0"/>
              <a:t> pas trop de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groupes</a:t>
            </a:r>
            <a:r>
              <a:rPr lang="en-US" dirty="0"/>
              <a:t> et </a:t>
            </a:r>
            <a:r>
              <a:rPr lang="en-US" dirty="0" err="1"/>
              <a:t>espèces</a:t>
            </a:r>
            <a:r>
              <a:rPr lang="en-US" dirty="0"/>
              <a:t> de </a:t>
            </a:r>
            <a:r>
              <a:rPr lang="en-US" dirty="0" err="1"/>
              <a:t>coléoptères</a:t>
            </a:r>
            <a:r>
              <a:rPr lang="en-US" dirty="0"/>
              <a:t>, etc., </a:t>
            </a:r>
            <a:r>
              <a:rPr lang="en-US" dirty="0" err="1"/>
              <a:t>mais</a:t>
            </a:r>
            <a:r>
              <a:rPr lang="en-US" dirty="0"/>
              <a:t>, </a:t>
            </a:r>
            <a:r>
              <a:rPr lang="en-US" dirty="0" err="1"/>
              <a:t>juste</a:t>
            </a:r>
            <a:r>
              <a:rPr lang="en-US" dirty="0"/>
              <a:t> un </a:t>
            </a:r>
            <a:r>
              <a:rPr lang="en-US" dirty="0" err="1"/>
              <a:t>peu</a:t>
            </a:r>
            <a:r>
              <a:rPr lang="en-US" dirty="0"/>
              <a:t>, je le </a:t>
            </a:r>
            <a:r>
              <a:rPr lang="en-US" dirty="0" err="1"/>
              <a:t>ferai</a:t>
            </a:r>
            <a:r>
              <a:rPr lang="en-US" dirty="0"/>
              <a:t>. </a:t>
            </a:r>
            <a:r>
              <a:rPr lang="en-US" dirty="0" err="1"/>
              <a:t>Parce</a:t>
            </a:r>
            <a:r>
              <a:rPr lang="en-US" dirty="0"/>
              <a:t> que les </a:t>
            </a:r>
            <a:r>
              <a:rPr lang="en-US" dirty="0" err="1"/>
              <a:t>coléoptères</a:t>
            </a:r>
            <a:r>
              <a:rPr lang="en-US" dirty="0"/>
              <a:t> nous </a:t>
            </a:r>
            <a:r>
              <a:rPr lang="en-US" dirty="0" err="1"/>
              <a:t>aideront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nous </a:t>
            </a:r>
            <a:r>
              <a:rPr lang="en-US" dirty="0" err="1"/>
              <a:t>raconter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histoire</a:t>
            </a:r>
            <a:r>
              <a:rPr lang="en-US" dirty="0"/>
              <a:t> sur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forestiers</a:t>
            </a:r>
            <a:r>
              <a:rPr lang="en-US" dirty="0"/>
              <a:t>. </a:t>
            </a:r>
            <a:r>
              <a:rPr lang="en-US" dirty="0" err="1"/>
              <a:t>Commençons</a:t>
            </a:r>
            <a:r>
              <a:rPr lang="en-US" dirty="0"/>
              <a:t> par la coupe </a:t>
            </a:r>
            <a:r>
              <a:rPr lang="en-US" dirty="0" err="1"/>
              <a:t>partielle</a:t>
            </a:r>
            <a:r>
              <a:rPr lang="en-US" dirty="0"/>
              <a:t>. La coupe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perturbation très intense. Si nous </a:t>
            </a:r>
            <a:r>
              <a:rPr lang="en-US" dirty="0" err="1"/>
              <a:t>prenons</a:t>
            </a:r>
            <a:r>
              <a:rPr lang="en-US" dirty="0"/>
              <a:t>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arbres</a:t>
            </a:r>
            <a:r>
              <a:rPr lang="en-US" dirty="0"/>
              <a:t> d'un </a:t>
            </a:r>
            <a:r>
              <a:rPr lang="en-US" dirty="0" err="1"/>
              <a:t>peuplement</a:t>
            </a:r>
            <a:r>
              <a:rPr lang="en-US" dirty="0"/>
              <a:t>, il </a:t>
            </a:r>
            <a:r>
              <a:rPr lang="en-US" dirty="0" err="1"/>
              <a:t>n'y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aura plus qui </a:t>
            </a:r>
            <a:r>
              <a:rPr lang="en-US" dirty="0" err="1"/>
              <a:t>pousseront</a:t>
            </a:r>
            <a:r>
              <a:rPr lang="en-US" dirty="0"/>
              <a:t> pendant des </a:t>
            </a:r>
            <a:r>
              <a:rPr lang="en-US" dirty="0" err="1"/>
              <a:t>décennies</a:t>
            </a:r>
            <a:r>
              <a:rPr lang="en-US" dirty="0"/>
              <a:t> et </a:t>
            </a:r>
            <a:r>
              <a:rPr lang="en-US" dirty="0" err="1"/>
              <a:t>finiront</a:t>
            </a:r>
            <a:r>
              <a:rPr lang="en-US" dirty="0"/>
              <a:t> par </a:t>
            </a:r>
            <a:r>
              <a:rPr lang="en-US" dirty="0" err="1"/>
              <a:t>mourir</a:t>
            </a:r>
            <a:r>
              <a:rPr lang="en-US" dirty="0"/>
              <a:t>, continuant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fournir</a:t>
            </a:r>
            <a:r>
              <a:rPr lang="en-US" dirty="0"/>
              <a:t> du </a:t>
            </a:r>
            <a:r>
              <a:rPr lang="en-US" dirty="0" err="1"/>
              <a:t>bois</a:t>
            </a:r>
            <a:r>
              <a:rPr lang="en-US" dirty="0"/>
              <a:t> mort frais dans un </a:t>
            </a:r>
            <a:r>
              <a:rPr lang="en-US" dirty="0" err="1"/>
              <a:t>peuplement</a:t>
            </a:r>
            <a:r>
              <a:rPr lang="en-US" dirty="0"/>
              <a:t>. </a:t>
            </a:r>
            <a:r>
              <a:rPr lang="en-US" dirty="0" err="1"/>
              <a:t>Cela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un </a:t>
            </a:r>
            <a:r>
              <a:rPr lang="en-US" dirty="0" err="1"/>
              <a:t>problème</a:t>
            </a:r>
            <a:r>
              <a:rPr lang="en-US" dirty="0"/>
              <a:t> pour les </a:t>
            </a:r>
            <a:r>
              <a:rPr lang="en-US" dirty="0" err="1"/>
              <a:t>organismes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dépendants</a:t>
            </a:r>
            <a:r>
              <a:rPr lang="en-US" dirty="0"/>
              <a:t> du </a:t>
            </a:r>
            <a:r>
              <a:rPr lang="en-US" dirty="0" err="1"/>
              <a:t>bois</a:t>
            </a:r>
            <a:r>
              <a:rPr lang="en-US" dirty="0"/>
              <a:t> mort, </a:t>
            </a:r>
            <a:r>
              <a:rPr lang="en-US" dirty="0" err="1"/>
              <a:t>tels</a:t>
            </a:r>
            <a:r>
              <a:rPr lang="en-US" dirty="0"/>
              <a:t> que les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Bergeron et Harvey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proposé</a:t>
            </a:r>
            <a:r>
              <a:rPr lang="en-US" dirty="0"/>
              <a:t> que nous </a:t>
            </a:r>
            <a:r>
              <a:rPr lang="en-US" dirty="0" err="1"/>
              <a:t>puissions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des coupes </a:t>
            </a:r>
            <a:r>
              <a:rPr lang="en-US" dirty="0" err="1"/>
              <a:t>partielles</a:t>
            </a:r>
            <a:r>
              <a:rPr lang="en-US" dirty="0"/>
              <a:t> pour </a:t>
            </a:r>
            <a:r>
              <a:rPr lang="en-US" dirty="0" err="1"/>
              <a:t>émuler</a:t>
            </a:r>
            <a:r>
              <a:rPr lang="en-US" dirty="0"/>
              <a:t> les perturbations </a:t>
            </a:r>
            <a:r>
              <a:rPr lang="en-US" dirty="0" err="1"/>
              <a:t>naturelles</a:t>
            </a:r>
            <a:r>
              <a:rPr lang="en-US" dirty="0"/>
              <a:t> et </a:t>
            </a:r>
            <a:r>
              <a:rPr lang="en-US" dirty="0" err="1"/>
              <a:t>déplacer</a:t>
            </a:r>
            <a:r>
              <a:rPr lang="en-US" dirty="0"/>
              <a:t>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forestiers</a:t>
            </a:r>
            <a:r>
              <a:rPr lang="en-US" dirty="0"/>
              <a:t> </a:t>
            </a:r>
            <a:r>
              <a:rPr lang="en-US" dirty="0" err="1"/>
              <a:t>vers</a:t>
            </a:r>
            <a:r>
              <a:rPr lang="en-US" dirty="0"/>
              <a:t> un </a:t>
            </a:r>
            <a:r>
              <a:rPr lang="en-US" dirty="0" err="1"/>
              <a:t>stade</a:t>
            </a:r>
            <a:r>
              <a:rPr lang="en-US" dirty="0"/>
              <a:t> de succession </a:t>
            </a:r>
            <a:r>
              <a:rPr lang="en-US" dirty="0" err="1"/>
              <a:t>avancé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les </a:t>
            </a:r>
            <a:r>
              <a:rPr lang="en-US" dirty="0" err="1"/>
              <a:t>ramener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un </a:t>
            </a:r>
            <a:r>
              <a:rPr lang="en-US" dirty="0" err="1"/>
              <a:t>stade</a:t>
            </a:r>
            <a:r>
              <a:rPr lang="en-US" dirty="0"/>
              <a:t> </a:t>
            </a:r>
            <a:r>
              <a:rPr lang="en-US" dirty="0" err="1"/>
              <a:t>antérieur</a:t>
            </a:r>
            <a:r>
              <a:rPr lang="en-US" dirty="0"/>
              <a:t>. </a:t>
            </a:r>
            <a:r>
              <a:rPr lang="en-US" dirty="0" err="1"/>
              <a:t>Ainsi</a:t>
            </a:r>
            <a:r>
              <a:rPr lang="en-US" dirty="0"/>
              <a:t>, par </a:t>
            </a:r>
            <a:r>
              <a:rPr lang="en-US" dirty="0" err="1"/>
              <a:t>exemple</a:t>
            </a:r>
            <a:r>
              <a:rPr lang="en-US" dirty="0"/>
              <a:t>, </a:t>
            </a:r>
            <a:r>
              <a:rPr lang="en-US" dirty="0" err="1"/>
              <a:t>si</a:t>
            </a:r>
            <a:r>
              <a:rPr lang="en-US" dirty="0"/>
              <a:t> nous ne </a:t>
            </a:r>
            <a:r>
              <a:rPr lang="en-US" dirty="0" err="1"/>
              <a:t>récoltons</a:t>
            </a:r>
            <a:r>
              <a:rPr lang="en-US" dirty="0"/>
              <a:t> </a:t>
            </a:r>
            <a:r>
              <a:rPr lang="en-US" dirty="0" err="1"/>
              <a:t>qu'une</a:t>
            </a:r>
            <a:r>
              <a:rPr lang="en-US" dirty="0"/>
              <a:t> </a:t>
            </a:r>
            <a:r>
              <a:rPr lang="en-US" dirty="0" err="1"/>
              <a:t>partie</a:t>
            </a:r>
            <a:r>
              <a:rPr lang="en-US" dirty="0"/>
              <a:t> des </a:t>
            </a:r>
            <a:r>
              <a:rPr lang="en-US" dirty="0" err="1"/>
              <a:t>arbres</a:t>
            </a:r>
            <a:r>
              <a:rPr lang="en-US" dirty="0"/>
              <a:t> d'un </a:t>
            </a:r>
            <a:r>
              <a:rPr lang="en-US" dirty="0" err="1"/>
              <a:t>peuplement</a:t>
            </a:r>
            <a:r>
              <a:rPr lang="en-US" dirty="0"/>
              <a:t> de </a:t>
            </a:r>
            <a:r>
              <a:rPr lang="en-US" dirty="0" err="1"/>
              <a:t>feuillus</a:t>
            </a:r>
            <a:r>
              <a:rPr lang="en-US" dirty="0"/>
              <a:t>, qui </a:t>
            </a:r>
            <a:r>
              <a:rPr lang="en-US" dirty="0" err="1"/>
              <a:t>est</a:t>
            </a:r>
            <a:r>
              <a:rPr lang="en-US" dirty="0"/>
              <a:t> le premier </a:t>
            </a:r>
            <a:r>
              <a:rPr lang="en-US" dirty="0" err="1"/>
              <a:t>stade</a:t>
            </a:r>
            <a:r>
              <a:rPr lang="en-US" dirty="0"/>
              <a:t> de succession, nous </a:t>
            </a:r>
            <a:r>
              <a:rPr lang="en-US" dirty="0" err="1"/>
              <a:t>devrions</a:t>
            </a:r>
            <a:r>
              <a:rPr lang="en-US" dirty="0"/>
              <a:t> </a:t>
            </a:r>
            <a:r>
              <a:rPr lang="en-US" dirty="0" err="1"/>
              <a:t>pouvoir</a:t>
            </a:r>
            <a:r>
              <a:rPr lang="en-US" dirty="0"/>
              <a:t> le faire passer au </a:t>
            </a:r>
            <a:r>
              <a:rPr lang="en-US" dirty="0" err="1"/>
              <a:t>stade</a:t>
            </a:r>
            <a:r>
              <a:rPr lang="en-US" dirty="0"/>
              <a:t> de succession </a:t>
            </a:r>
            <a:r>
              <a:rPr lang="en-US" dirty="0" err="1"/>
              <a:t>suivant</a:t>
            </a:r>
            <a:r>
              <a:rPr lang="en-US" dirty="0"/>
              <a:t>,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. Si on coupe </a:t>
            </a:r>
            <a:r>
              <a:rPr lang="en-US" dirty="0" err="1"/>
              <a:t>partiellement</a:t>
            </a:r>
            <a:r>
              <a:rPr lang="en-US" dirty="0"/>
              <a:t> des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, on </a:t>
            </a:r>
            <a:r>
              <a:rPr lang="en-US" dirty="0" err="1"/>
              <a:t>devrait</a:t>
            </a:r>
            <a:r>
              <a:rPr lang="en-US" dirty="0"/>
              <a:t> </a:t>
            </a:r>
            <a:r>
              <a:rPr lang="en-US" dirty="0" err="1"/>
              <a:t>pouvoir</a:t>
            </a:r>
            <a:r>
              <a:rPr lang="en-US" dirty="0"/>
              <a:t> les faire passer au </a:t>
            </a:r>
            <a:r>
              <a:rPr lang="en-US" dirty="0" err="1"/>
              <a:t>stade</a:t>
            </a:r>
            <a:r>
              <a:rPr lang="en-US" dirty="0"/>
              <a:t> </a:t>
            </a:r>
            <a:r>
              <a:rPr lang="en-US" dirty="0" err="1"/>
              <a:t>résineux</a:t>
            </a:r>
            <a:r>
              <a:rPr lang="en-US" dirty="0"/>
              <a:t>. La coupe </a:t>
            </a:r>
            <a:r>
              <a:rPr lang="en-US" dirty="0" err="1"/>
              <a:t>totale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n'importe</a:t>
            </a:r>
            <a:r>
              <a:rPr lang="en-US" dirty="0"/>
              <a:t> </a:t>
            </a:r>
            <a:r>
              <a:rPr lang="en-US" dirty="0" err="1"/>
              <a:t>quel</a:t>
            </a:r>
            <a:r>
              <a:rPr lang="en-US" dirty="0"/>
              <a:t> </a:t>
            </a:r>
            <a:r>
              <a:rPr lang="en-US" dirty="0" err="1"/>
              <a:t>stade</a:t>
            </a:r>
            <a:r>
              <a:rPr lang="en-US" dirty="0"/>
              <a:t> de succession </a:t>
            </a:r>
            <a:r>
              <a:rPr lang="en-US" dirty="0" err="1"/>
              <a:t>devrait</a:t>
            </a:r>
            <a:r>
              <a:rPr lang="en-US" dirty="0"/>
              <a:t> </a:t>
            </a:r>
            <a:r>
              <a:rPr lang="en-US" dirty="0" err="1"/>
              <a:t>ramener</a:t>
            </a:r>
            <a:r>
              <a:rPr lang="en-US" dirty="0"/>
              <a:t> un </a:t>
            </a:r>
            <a:r>
              <a:rPr lang="en-US" dirty="0" err="1"/>
              <a:t>peuplement</a:t>
            </a:r>
            <a:r>
              <a:rPr lang="en-US" dirty="0"/>
              <a:t> au premier </a:t>
            </a:r>
            <a:r>
              <a:rPr lang="en-US" dirty="0" err="1"/>
              <a:t>stade</a:t>
            </a:r>
            <a:r>
              <a:rPr lang="en-US" dirty="0"/>
              <a:t> de succession. </a:t>
            </a:r>
            <a:r>
              <a:rPr lang="en-US" dirty="0" err="1"/>
              <a:t>L'idée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donc</a:t>
            </a:r>
            <a:r>
              <a:rPr lang="en-US" dirty="0"/>
              <a:t> que nous </a:t>
            </a:r>
            <a:r>
              <a:rPr lang="en-US" dirty="0" err="1"/>
              <a:t>pouvons</a:t>
            </a:r>
            <a:r>
              <a:rPr lang="en-US" dirty="0"/>
              <a:t> </a:t>
            </a:r>
            <a:r>
              <a:rPr lang="en-US" dirty="0" err="1"/>
              <a:t>utiliser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coupe </a:t>
            </a:r>
            <a:r>
              <a:rPr lang="en-US" dirty="0" err="1"/>
              <a:t>partielle</a:t>
            </a:r>
            <a:r>
              <a:rPr lang="en-US" dirty="0"/>
              <a:t> pour </a:t>
            </a:r>
            <a:r>
              <a:rPr lang="en-US" dirty="0" err="1"/>
              <a:t>manipuler</a:t>
            </a:r>
            <a:r>
              <a:rPr lang="en-US" dirty="0"/>
              <a:t> la transition </a:t>
            </a:r>
            <a:r>
              <a:rPr lang="en-US" dirty="0" err="1"/>
              <a:t>à</a:t>
            </a:r>
            <a:r>
              <a:rPr lang="en-US" dirty="0"/>
              <a:t> travers les étapes de succession, et les </a:t>
            </a:r>
            <a:r>
              <a:rPr lang="en-US" dirty="0" err="1"/>
              <a:t>arbres</a:t>
            </a:r>
            <a:r>
              <a:rPr lang="en-US" dirty="0"/>
              <a:t> </a:t>
            </a:r>
            <a:r>
              <a:rPr lang="en-US" dirty="0" err="1"/>
              <a:t>conservés</a:t>
            </a:r>
            <a:r>
              <a:rPr lang="en-US" dirty="0"/>
              <a:t> qui nous </a:t>
            </a:r>
            <a:r>
              <a:rPr lang="en-US" dirty="0" err="1"/>
              <a:t>restent</a:t>
            </a:r>
            <a:r>
              <a:rPr lang="en-US" dirty="0"/>
              <a:t> </a:t>
            </a:r>
            <a:r>
              <a:rPr lang="en-US" dirty="0" err="1"/>
              <a:t>devraient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</a:t>
            </a:r>
            <a:r>
              <a:rPr lang="en-US" dirty="0" err="1"/>
              <a:t>fournir</a:t>
            </a:r>
            <a:r>
              <a:rPr lang="en-US" dirty="0"/>
              <a:t> </a:t>
            </a:r>
            <a:r>
              <a:rPr lang="en-US" dirty="0" err="1"/>
              <a:t>suffisamment</a:t>
            </a:r>
            <a:r>
              <a:rPr lang="en-US" dirty="0"/>
              <a:t> de </a:t>
            </a:r>
            <a:r>
              <a:rPr lang="en-US" dirty="0" err="1"/>
              <a:t>bois</a:t>
            </a:r>
            <a:r>
              <a:rPr lang="en-US" dirty="0"/>
              <a:t> mort </a:t>
            </a:r>
            <a:r>
              <a:rPr lang="en-US" dirty="0" err="1"/>
              <a:t>à</a:t>
            </a:r>
            <a:r>
              <a:rPr lang="en-US" dirty="0"/>
              <a:t> long </a:t>
            </a:r>
            <a:r>
              <a:rPr lang="en-US" dirty="0" err="1"/>
              <a:t>terme</a:t>
            </a:r>
            <a:r>
              <a:rPr lang="en-US" dirty="0"/>
              <a:t> pour </a:t>
            </a:r>
            <a:r>
              <a:rPr lang="en-US" dirty="0" err="1"/>
              <a:t>permettre</a:t>
            </a:r>
            <a:r>
              <a:rPr lang="en-US" dirty="0"/>
              <a:t> la </a:t>
            </a:r>
            <a:r>
              <a:rPr lang="en-US" dirty="0" err="1"/>
              <a:t>récupération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 </a:t>
            </a:r>
            <a:r>
              <a:rPr lang="en-US" dirty="0" err="1"/>
              <a:t>Selon</a:t>
            </a:r>
            <a:r>
              <a:rPr lang="en-US" dirty="0"/>
              <a:t> des études </a:t>
            </a:r>
            <a:r>
              <a:rPr lang="en-US" dirty="0" err="1"/>
              <a:t>antérieures</a:t>
            </a:r>
            <a:r>
              <a:rPr lang="en-US" dirty="0"/>
              <a:t>, la </a:t>
            </a:r>
            <a:r>
              <a:rPr lang="en-US" dirty="0" err="1"/>
              <a:t>biodiversité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plus sensible </a:t>
            </a:r>
            <a:r>
              <a:rPr lang="en-US" dirty="0" err="1"/>
              <a:t>à</a:t>
            </a:r>
            <a:r>
              <a:rPr lang="en-US" dirty="0"/>
              <a:t> la coupe dans les </a:t>
            </a:r>
            <a:r>
              <a:rPr lang="en-US" dirty="0" err="1"/>
              <a:t>stades</a:t>
            </a:r>
            <a:r>
              <a:rPr lang="en-US" dirty="0"/>
              <a:t> </a:t>
            </a:r>
            <a:r>
              <a:rPr lang="en-US" dirty="0" err="1"/>
              <a:t>successifs</a:t>
            </a:r>
            <a:r>
              <a:rPr lang="en-US" dirty="0"/>
              <a:t> </a:t>
            </a:r>
            <a:r>
              <a:rPr lang="en-US" dirty="0" err="1"/>
              <a:t>ultérieurs</a:t>
            </a:r>
            <a:r>
              <a:rPr lang="en-US" dirty="0"/>
              <a:t> et </a:t>
            </a:r>
            <a:r>
              <a:rPr lang="en-US" dirty="0" err="1"/>
              <a:t>peut</a:t>
            </a:r>
            <a:r>
              <a:rPr lang="en-US" dirty="0"/>
              <a:t> prendre plus de temps </a:t>
            </a:r>
            <a:r>
              <a:rPr lang="en-US" dirty="0" err="1"/>
              <a:t>à</a:t>
            </a:r>
            <a:r>
              <a:rPr lang="en-US" dirty="0"/>
              <a:t> se </a:t>
            </a:r>
            <a:r>
              <a:rPr lang="en-US" dirty="0" err="1"/>
              <a:t>rétablir</a:t>
            </a:r>
            <a:r>
              <a:rPr lang="en-US" dirty="0"/>
              <a:t>. Nous avions </a:t>
            </a:r>
            <a:r>
              <a:rPr lang="en-US" dirty="0" err="1"/>
              <a:t>prédit</a:t>
            </a:r>
            <a:r>
              <a:rPr lang="en-US" dirty="0"/>
              <a:t> que plus </a:t>
            </a:r>
            <a:r>
              <a:rPr lang="en-US" dirty="0" err="1"/>
              <a:t>notre</a:t>
            </a:r>
            <a:r>
              <a:rPr lang="en-US" dirty="0"/>
              <a:t> coupe </a:t>
            </a:r>
            <a:r>
              <a:rPr lang="en-US" dirty="0" err="1"/>
              <a:t>serait</a:t>
            </a:r>
            <a:r>
              <a:rPr lang="en-US" dirty="0"/>
              <a:t> intense, </a:t>
            </a:r>
            <a:r>
              <a:rPr lang="en-US" dirty="0" err="1"/>
              <a:t>moins</a:t>
            </a:r>
            <a:r>
              <a:rPr lang="en-US" dirty="0"/>
              <a:t> nous </a:t>
            </a:r>
            <a:r>
              <a:rPr lang="en-US" dirty="0" err="1"/>
              <a:t>verrions</a:t>
            </a:r>
            <a:r>
              <a:rPr lang="en-US" dirty="0"/>
              <a:t> de </a:t>
            </a:r>
            <a:r>
              <a:rPr lang="en-US" dirty="0" err="1"/>
              <a:t>récupération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Nous </a:t>
            </a:r>
            <a:r>
              <a:rPr lang="en-US" dirty="0" err="1"/>
              <a:t>voulions</a:t>
            </a:r>
            <a:r>
              <a:rPr lang="en-US" dirty="0"/>
              <a:t> savoir comment la coupe </a:t>
            </a:r>
            <a:r>
              <a:rPr lang="en-US" dirty="0" err="1"/>
              <a:t>partielle</a:t>
            </a:r>
            <a:r>
              <a:rPr lang="en-US" dirty="0"/>
              <a:t> dans la </a:t>
            </a:r>
            <a:r>
              <a:rPr lang="en-US" dirty="0" err="1"/>
              <a:t>forêt</a:t>
            </a:r>
            <a:r>
              <a:rPr lang="en-US" dirty="0"/>
              <a:t> </a:t>
            </a:r>
            <a:r>
              <a:rPr lang="en-US" dirty="0" err="1"/>
              <a:t>boréale</a:t>
            </a:r>
            <a:r>
              <a:rPr lang="en-US" dirty="0"/>
              <a:t> </a:t>
            </a:r>
            <a:r>
              <a:rPr lang="en-US" dirty="0" err="1"/>
              <a:t>affecte</a:t>
            </a:r>
            <a:r>
              <a:rPr lang="en-US" dirty="0"/>
              <a:t> les </a:t>
            </a:r>
            <a:r>
              <a:rPr lang="en-US" dirty="0" err="1"/>
              <a:t>communautés</a:t>
            </a:r>
            <a:r>
              <a:rPr lang="en-US" dirty="0"/>
              <a:t> de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deux </a:t>
            </a:r>
            <a:r>
              <a:rPr lang="en-US" dirty="0" err="1"/>
              <a:t>décennies</a:t>
            </a:r>
            <a:r>
              <a:rPr lang="en-US" dirty="0"/>
              <a:t> après la </a:t>
            </a:r>
            <a:r>
              <a:rPr lang="en-US" dirty="0" err="1"/>
              <a:t>récolte</a:t>
            </a:r>
            <a:r>
              <a:rPr lang="en-US" dirty="0"/>
              <a:t>? Dans les </a:t>
            </a:r>
            <a:r>
              <a:rPr lang="en-US" dirty="0" err="1"/>
              <a:t>peuplements</a:t>
            </a:r>
            <a:r>
              <a:rPr lang="en-US" dirty="0"/>
              <a:t> de </a:t>
            </a:r>
            <a:r>
              <a:rPr lang="en-US" dirty="0" err="1"/>
              <a:t>feuillus</a:t>
            </a:r>
            <a:r>
              <a:rPr lang="en-US" dirty="0"/>
              <a:t>? Dans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? </a:t>
            </a:r>
            <a:r>
              <a:rPr lang="en-US" dirty="0" err="1"/>
              <a:t>Différentes</a:t>
            </a:r>
            <a:r>
              <a:rPr lang="en-US" dirty="0"/>
              <a:t> </a:t>
            </a:r>
            <a:r>
              <a:rPr lang="en-US" dirty="0" err="1"/>
              <a:t>intensités</a:t>
            </a:r>
            <a:r>
              <a:rPr lang="en-US" dirty="0"/>
              <a:t>?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modèles</a:t>
            </a:r>
            <a:r>
              <a:rPr lang="en-US" dirty="0"/>
              <a:t> de coupe?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90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Beaucoup </a:t>
            </a:r>
            <a:r>
              <a:rPr lang="en-US" dirty="0" err="1"/>
              <a:t>d'entre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connaissent</a:t>
            </a:r>
            <a:r>
              <a:rPr lang="en-US" dirty="0"/>
              <a:t> </a:t>
            </a:r>
            <a:r>
              <a:rPr lang="en-US" dirty="0" err="1"/>
              <a:t>l'expérience</a:t>
            </a:r>
            <a:r>
              <a:rPr lang="en-US" dirty="0"/>
              <a:t> SAFE.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l'hiver</a:t>
            </a:r>
            <a:r>
              <a:rPr lang="en-US" dirty="0"/>
              <a:t> 1998-1999, dans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peuplements</a:t>
            </a:r>
            <a:r>
              <a:rPr lang="en-US" dirty="0"/>
              <a:t> de </a:t>
            </a:r>
            <a:r>
              <a:rPr lang="en-US" dirty="0" err="1"/>
              <a:t>feuillus</a:t>
            </a:r>
            <a:r>
              <a:rPr lang="en-US" dirty="0"/>
              <a:t> (SAFE1), les </a:t>
            </a:r>
            <a:r>
              <a:rPr lang="en-US" dirty="0" err="1"/>
              <a:t>traitements</a:t>
            </a:r>
            <a:r>
              <a:rPr lang="en-US" dirty="0"/>
              <a:t> </a:t>
            </a:r>
            <a:r>
              <a:rPr lang="en-US" dirty="0" err="1"/>
              <a:t>suivants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complétés</a:t>
            </a:r>
            <a:endParaRPr lang="en-US" dirty="0"/>
          </a:p>
          <a:p>
            <a:r>
              <a:rPr lang="en-US" dirty="0"/>
              <a:t>1/3 coupe </a:t>
            </a:r>
            <a:r>
              <a:rPr lang="en-US" dirty="0" err="1"/>
              <a:t>partielle</a:t>
            </a:r>
            <a:endParaRPr lang="en-US" dirty="0"/>
          </a:p>
          <a:p>
            <a:r>
              <a:rPr lang="en-US" dirty="0"/>
              <a:t>Coupe </a:t>
            </a:r>
            <a:r>
              <a:rPr lang="en-US" dirty="0" err="1"/>
              <a:t>partielle</a:t>
            </a:r>
            <a:r>
              <a:rPr lang="en-US" dirty="0"/>
              <a:t> 2/3</a:t>
            </a:r>
          </a:p>
          <a:p>
            <a:r>
              <a:rPr lang="en-US" dirty="0"/>
              <a:t>Et deux types de coupes </a:t>
            </a:r>
            <a:r>
              <a:rPr lang="en-US" dirty="0" err="1"/>
              <a:t>totale</a:t>
            </a:r>
            <a:r>
              <a:rPr lang="en-US" dirty="0"/>
              <a:t>, </a:t>
            </a:r>
            <a:r>
              <a:rPr lang="en-US" dirty="0" err="1"/>
              <a:t>une</a:t>
            </a:r>
            <a:r>
              <a:rPr lang="en-US" dirty="0"/>
              <a:t> avec un </a:t>
            </a:r>
            <a:r>
              <a:rPr lang="en-US" dirty="0" err="1"/>
              <a:t>brûlis</a:t>
            </a:r>
            <a:r>
              <a:rPr lang="en-US" dirty="0"/>
              <a:t> et </a:t>
            </a:r>
            <a:r>
              <a:rPr lang="en-US" dirty="0" err="1"/>
              <a:t>une</a:t>
            </a:r>
            <a:r>
              <a:rPr lang="en-US" dirty="0"/>
              <a:t> sans</a:t>
            </a:r>
          </a:p>
          <a:p>
            <a:endParaRPr lang="en-US" dirty="0"/>
          </a:p>
          <a:p>
            <a:r>
              <a:rPr lang="en-US" dirty="0" err="1"/>
              <a:t>Puis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2000-2001, dans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,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traitements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effectués</a:t>
            </a:r>
            <a:r>
              <a:rPr lang="en-US" dirty="0"/>
              <a:t> :</a:t>
            </a:r>
          </a:p>
          <a:p>
            <a:r>
              <a:rPr lang="en-US" dirty="0"/>
              <a:t>Dans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testé</a:t>
            </a:r>
            <a:r>
              <a:rPr lang="en-US" dirty="0"/>
              <a:t> le </a:t>
            </a:r>
            <a:r>
              <a:rPr lang="en-US" dirty="0" err="1"/>
              <a:t>schéma</a:t>
            </a:r>
            <a:r>
              <a:rPr lang="en-US" dirty="0"/>
              <a:t> de coupe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utilisant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seule</a:t>
            </a:r>
            <a:r>
              <a:rPr lang="en-US" dirty="0"/>
              <a:t> </a:t>
            </a:r>
            <a:r>
              <a:rPr lang="en-US" dirty="0" err="1"/>
              <a:t>intensité</a:t>
            </a:r>
            <a:r>
              <a:rPr lang="en-US" dirty="0"/>
              <a:t> de coupe </a:t>
            </a:r>
            <a:r>
              <a:rPr lang="en-US" dirty="0" err="1"/>
              <a:t>partielle</a:t>
            </a:r>
            <a:r>
              <a:rPr lang="en-US" dirty="0"/>
              <a:t> (40 %).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donc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coupe </a:t>
            </a:r>
            <a:r>
              <a:rPr lang="en-US" dirty="0" err="1"/>
              <a:t>partielle</a:t>
            </a:r>
            <a:r>
              <a:rPr lang="en-US" dirty="0"/>
              <a:t> </a:t>
            </a:r>
            <a:r>
              <a:rPr lang="en-US" dirty="0" err="1"/>
              <a:t>où</a:t>
            </a:r>
            <a:r>
              <a:rPr lang="en-US" dirty="0"/>
              <a:t> 40 % des </a:t>
            </a:r>
            <a:r>
              <a:rPr lang="en-US" dirty="0" err="1"/>
              <a:t>arbres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retirés</a:t>
            </a:r>
            <a:r>
              <a:rPr lang="en-US" dirty="0"/>
              <a:t> d'un </a:t>
            </a:r>
            <a:r>
              <a:rPr lang="en-US" dirty="0" err="1"/>
              <a:t>peuplement</a:t>
            </a:r>
            <a:r>
              <a:rPr lang="en-US" dirty="0"/>
              <a:t> de manière </a:t>
            </a:r>
            <a:r>
              <a:rPr lang="en-US" dirty="0" err="1"/>
              <a:t>dispersée</a:t>
            </a:r>
            <a:r>
              <a:rPr lang="en-US" dirty="0"/>
              <a:t>, et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coupe </a:t>
            </a:r>
            <a:r>
              <a:rPr lang="en-US" dirty="0" err="1"/>
              <a:t>partielle</a:t>
            </a:r>
            <a:r>
              <a:rPr lang="en-US" dirty="0"/>
              <a:t> </a:t>
            </a:r>
            <a:r>
              <a:rPr lang="en-US" dirty="0" err="1"/>
              <a:t>où</a:t>
            </a:r>
            <a:r>
              <a:rPr lang="en-US" dirty="0"/>
              <a:t> nous </a:t>
            </a:r>
            <a:r>
              <a:rPr lang="en-US" dirty="0" err="1"/>
              <a:t>avons</a:t>
            </a:r>
            <a:r>
              <a:rPr lang="en-US" dirty="0"/>
              <a:t> coupé des </a:t>
            </a:r>
            <a:r>
              <a:rPr lang="en-US" dirty="0" err="1"/>
              <a:t>espaces</a:t>
            </a:r>
            <a:r>
              <a:rPr lang="en-US" dirty="0"/>
              <a:t> </a:t>
            </a:r>
            <a:r>
              <a:rPr lang="en-US" dirty="0" err="1"/>
              <a:t>mesurant</a:t>
            </a:r>
            <a:r>
              <a:rPr lang="en-US" dirty="0"/>
              <a:t> environ 400 m2. La taille de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trouées</a:t>
            </a:r>
            <a:r>
              <a:rPr lang="en-US" dirty="0"/>
              <a:t> </a:t>
            </a:r>
            <a:r>
              <a:rPr lang="en-US" dirty="0" err="1"/>
              <a:t>représentait</a:t>
            </a:r>
            <a:r>
              <a:rPr lang="en-US" dirty="0"/>
              <a:t> encore 40 % des </a:t>
            </a:r>
            <a:r>
              <a:rPr lang="en-US" dirty="0" err="1"/>
              <a:t>arbres</a:t>
            </a:r>
            <a:r>
              <a:rPr lang="en-US" dirty="0"/>
              <a:t> du </a:t>
            </a:r>
            <a:r>
              <a:rPr lang="en-US" dirty="0" err="1"/>
              <a:t>peuplement</a:t>
            </a:r>
            <a:r>
              <a:rPr lang="en-US" dirty="0"/>
              <a:t>. Et,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coupe </a:t>
            </a:r>
            <a:r>
              <a:rPr lang="en-US" dirty="0" err="1"/>
              <a:t>totale</a:t>
            </a:r>
            <a:r>
              <a:rPr lang="en-US" dirty="0"/>
              <a:t> dans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Plus de </a:t>
            </a:r>
            <a:r>
              <a:rPr lang="en-US" dirty="0" err="1"/>
              <a:t>vingt</a:t>
            </a:r>
            <a:r>
              <a:rPr lang="en-US" dirty="0"/>
              <a:t> </a:t>
            </a:r>
            <a:r>
              <a:rPr lang="en-US" dirty="0" err="1"/>
              <a:t>ans</a:t>
            </a:r>
            <a:r>
              <a:rPr lang="en-US" dirty="0"/>
              <a:t> plus tard,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installé</a:t>
            </a:r>
            <a:r>
              <a:rPr lang="en-US" dirty="0"/>
              <a:t> des </a:t>
            </a:r>
            <a:r>
              <a:rPr lang="en-US" dirty="0" err="1"/>
              <a:t>pièges</a:t>
            </a:r>
            <a:r>
              <a:rPr lang="en-US" dirty="0"/>
              <a:t> </a:t>
            </a:r>
            <a:r>
              <a:rPr lang="en-US" dirty="0" err="1"/>
              <a:t>d'interception</a:t>
            </a:r>
            <a:r>
              <a:rPr lang="en-US" dirty="0"/>
              <a:t> de vol IBL2 entre </a:t>
            </a:r>
            <a:r>
              <a:rPr lang="en-US" dirty="0" err="1"/>
              <a:t>mai</a:t>
            </a:r>
            <a:r>
              <a:rPr lang="en-US" dirty="0"/>
              <a:t> et </a:t>
            </a:r>
            <a:r>
              <a:rPr lang="en-US" dirty="0" err="1"/>
              <a:t>août</a:t>
            </a:r>
            <a:r>
              <a:rPr lang="en-US" dirty="0"/>
              <a:t> et </a:t>
            </a:r>
            <a:r>
              <a:rPr lang="en-US" dirty="0" err="1"/>
              <a:t>collecté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environ </a:t>
            </a:r>
            <a:r>
              <a:rPr lang="en-US" dirty="0" err="1"/>
              <a:t>toutes</a:t>
            </a:r>
            <a:r>
              <a:rPr lang="en-US" dirty="0"/>
              <a:t> les 3 </a:t>
            </a:r>
            <a:r>
              <a:rPr lang="en-US" dirty="0" err="1"/>
              <a:t>semaines</a:t>
            </a:r>
            <a:r>
              <a:rPr lang="en-US" dirty="0"/>
              <a:t>. Dans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feuillus</a:t>
            </a:r>
            <a:r>
              <a:rPr lang="en-US" dirty="0"/>
              <a:t> SAFE 1, nous </a:t>
            </a:r>
            <a:r>
              <a:rPr lang="en-US" dirty="0" err="1"/>
              <a:t>l'avons</a:t>
            </a:r>
            <a:r>
              <a:rPr lang="en-US" dirty="0"/>
              <a:t> fait </a:t>
            </a:r>
            <a:r>
              <a:rPr lang="en-US" dirty="0" err="1"/>
              <a:t>en</a:t>
            </a:r>
            <a:r>
              <a:rPr lang="en-US" dirty="0"/>
              <a:t> 2019 et dans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 SAFE 3, </a:t>
            </a:r>
            <a:r>
              <a:rPr lang="en-US" dirty="0" err="1"/>
              <a:t>en</a:t>
            </a:r>
            <a:r>
              <a:rPr lang="en-US" dirty="0"/>
              <a:t> 2021.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identifié</a:t>
            </a:r>
            <a:r>
              <a:rPr lang="en-US" dirty="0"/>
              <a:t> les </a:t>
            </a:r>
            <a:r>
              <a:rPr lang="en-US" dirty="0" err="1"/>
              <a:t>coléoptères</a:t>
            </a:r>
            <a:r>
              <a:rPr lang="en-US" dirty="0"/>
              <a:t> aux </a:t>
            </a:r>
            <a:r>
              <a:rPr lang="en-US" dirty="0" err="1"/>
              <a:t>espèces</a:t>
            </a:r>
            <a:r>
              <a:rPr lang="en-US" dirty="0"/>
              <a:t> et les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classés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non </a:t>
            </a:r>
            <a:r>
              <a:rPr lang="en-US" dirty="0" err="1"/>
              <a:t>saporxyliques</a:t>
            </a:r>
            <a:r>
              <a:rPr lang="en-US" dirty="0"/>
              <a:t>, et </a:t>
            </a:r>
            <a:r>
              <a:rPr lang="en-US" dirty="0" err="1"/>
              <a:t>notre</a:t>
            </a:r>
            <a:r>
              <a:rPr lang="en-US" dirty="0"/>
              <a:t> étude </a:t>
            </a:r>
            <a:r>
              <a:rPr lang="en-US" dirty="0" err="1"/>
              <a:t>n'inclut</a:t>
            </a:r>
            <a:r>
              <a:rPr lang="en-US" dirty="0"/>
              <a:t> que les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8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Alors</a:t>
            </a:r>
            <a:r>
              <a:rPr lang="en-US" dirty="0"/>
              <a:t>, </a:t>
            </a:r>
            <a:r>
              <a:rPr lang="en-US" dirty="0" err="1"/>
              <a:t>qu'avons</a:t>
            </a:r>
            <a:r>
              <a:rPr lang="en-US" dirty="0"/>
              <a:t>-nous trouvé? </a:t>
            </a:r>
            <a:r>
              <a:rPr lang="en-US" dirty="0" err="1"/>
              <a:t>Examinons</a:t>
            </a:r>
            <a:r>
              <a:rPr lang="en-US" dirty="0"/>
              <a:t> </a:t>
            </a:r>
            <a:r>
              <a:rPr lang="en-US" dirty="0" err="1"/>
              <a:t>d'abord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résultats</a:t>
            </a:r>
            <a:r>
              <a:rPr lang="en-US" dirty="0"/>
              <a:t> sur les </a:t>
            </a:r>
            <a:r>
              <a:rPr lang="en-US" dirty="0" err="1"/>
              <a:t>peuplements</a:t>
            </a:r>
            <a:r>
              <a:rPr lang="en-US" dirty="0"/>
              <a:t> de </a:t>
            </a:r>
            <a:r>
              <a:rPr lang="en-US" dirty="0" err="1"/>
              <a:t>feuillus</a:t>
            </a:r>
            <a:r>
              <a:rPr lang="en-US" dirty="0"/>
              <a:t> SAFE1. Ce que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découvert</a:t>
            </a:r>
            <a:r>
              <a:rPr lang="en-US" dirty="0"/>
              <a:t>, </a:t>
            </a:r>
            <a:r>
              <a:rPr lang="en-US" dirty="0" err="1"/>
              <a:t>c'est</a:t>
            </a:r>
            <a:r>
              <a:rPr lang="en-US" dirty="0"/>
              <a:t> que 20 </a:t>
            </a:r>
            <a:r>
              <a:rPr lang="en-US" dirty="0" err="1"/>
              <a:t>ans</a:t>
            </a:r>
            <a:r>
              <a:rPr lang="en-US" dirty="0"/>
              <a:t> plus tard, il y </a:t>
            </a:r>
            <a:r>
              <a:rPr lang="en-US" dirty="0" err="1"/>
              <a:t>avait</a:t>
            </a:r>
            <a:r>
              <a:rPr lang="en-US" dirty="0"/>
              <a:t> un </a:t>
            </a:r>
            <a:r>
              <a:rPr lang="en-US" dirty="0" err="1"/>
              <a:t>rétablissement</a:t>
            </a:r>
            <a:r>
              <a:rPr lang="en-US" dirty="0"/>
              <a:t> dans des </a:t>
            </a:r>
            <a:r>
              <a:rPr lang="en-US" dirty="0" err="1"/>
              <a:t>peuplements</a:t>
            </a:r>
            <a:r>
              <a:rPr lang="en-US" dirty="0"/>
              <a:t> coupés </a:t>
            </a:r>
            <a:r>
              <a:rPr lang="en-US" dirty="0" err="1"/>
              <a:t>partiellement</a:t>
            </a:r>
            <a:r>
              <a:rPr lang="en-US" dirty="0"/>
              <a:t> 1/3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termes</a:t>
            </a:r>
            <a:r>
              <a:rPr lang="en-US" dirty="0"/>
              <a:t> </a:t>
            </a:r>
            <a:r>
              <a:rPr lang="en-US" dirty="0" err="1"/>
              <a:t>d'abondance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de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et de composition de la </a:t>
            </a:r>
            <a:r>
              <a:rPr lang="en-US" dirty="0" err="1"/>
              <a:t>communauté</a:t>
            </a:r>
            <a:r>
              <a:rPr lang="en-US" dirty="0"/>
              <a:t>. Comme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le </a:t>
            </a:r>
            <a:r>
              <a:rPr lang="en-US" dirty="0" err="1"/>
              <a:t>voir</a:t>
            </a:r>
            <a:r>
              <a:rPr lang="en-US" dirty="0"/>
              <a:t>, </a:t>
            </a:r>
            <a:r>
              <a:rPr lang="en-US" dirty="0" err="1"/>
              <a:t>l'abondance</a:t>
            </a:r>
            <a:r>
              <a:rPr lang="en-US" dirty="0"/>
              <a:t> dans les 2/3 des coupes </a:t>
            </a:r>
            <a:r>
              <a:rPr lang="en-US" dirty="0" err="1"/>
              <a:t>partielles</a:t>
            </a:r>
            <a:r>
              <a:rPr lang="en-US" dirty="0"/>
              <a:t> et des coupes </a:t>
            </a:r>
            <a:r>
              <a:rPr lang="en-US" dirty="0" err="1"/>
              <a:t>totales</a:t>
            </a:r>
            <a:r>
              <a:rPr lang="en-US" dirty="0"/>
              <a:t> </a:t>
            </a:r>
            <a:r>
              <a:rPr lang="en-US" dirty="0" err="1"/>
              <a:t>était</a:t>
            </a:r>
            <a:r>
              <a:rPr lang="en-US" dirty="0"/>
              <a:t> </a:t>
            </a:r>
            <a:r>
              <a:rPr lang="en-US" dirty="0" err="1"/>
              <a:t>significativement</a:t>
            </a:r>
            <a:r>
              <a:rPr lang="en-US" dirty="0"/>
              <a:t> plus </a:t>
            </a:r>
            <a:r>
              <a:rPr lang="en-US" dirty="0" err="1"/>
              <a:t>faible</a:t>
            </a:r>
            <a:r>
              <a:rPr lang="en-US" dirty="0"/>
              <a:t> que dans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témoins</a:t>
            </a:r>
            <a:r>
              <a:rPr lang="en-US" dirty="0"/>
              <a:t> non coupés. Si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regardez</a:t>
            </a:r>
            <a:r>
              <a:rPr lang="en-US" dirty="0"/>
              <a:t> </a:t>
            </a:r>
            <a:r>
              <a:rPr lang="en-US" dirty="0" err="1"/>
              <a:t>notre</a:t>
            </a:r>
            <a:r>
              <a:rPr lang="en-US" dirty="0"/>
              <a:t> </a:t>
            </a:r>
            <a:r>
              <a:rPr lang="en-US" dirty="0" err="1"/>
              <a:t>graphique</a:t>
            </a:r>
            <a:r>
              <a:rPr lang="en-US" dirty="0"/>
              <a:t> NMS </a:t>
            </a:r>
            <a:r>
              <a:rPr lang="en-US" dirty="0" err="1"/>
              <a:t>ici</a:t>
            </a:r>
            <a:r>
              <a:rPr lang="en-US" dirty="0"/>
              <a:t>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voyez</a:t>
            </a:r>
            <a:r>
              <a:rPr lang="en-US" dirty="0"/>
              <a:t> que </a:t>
            </a:r>
            <a:r>
              <a:rPr lang="en-US" dirty="0" err="1"/>
              <a:t>nos</a:t>
            </a:r>
            <a:r>
              <a:rPr lang="en-US" dirty="0"/>
              <a:t> points verts et </a:t>
            </a:r>
            <a:r>
              <a:rPr lang="en-US" dirty="0" err="1"/>
              <a:t>nos</a:t>
            </a:r>
            <a:r>
              <a:rPr lang="en-US" dirty="0"/>
              <a:t> points roses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proches</a:t>
            </a:r>
            <a:r>
              <a:rPr lang="en-US" dirty="0"/>
              <a:t> les </a:t>
            </a:r>
            <a:r>
              <a:rPr lang="en-US" dirty="0" err="1"/>
              <a:t>uns</a:t>
            </a:r>
            <a:r>
              <a:rPr lang="en-US" dirty="0"/>
              <a:t> des </a:t>
            </a:r>
            <a:r>
              <a:rPr lang="en-US" dirty="0" err="1"/>
              <a:t>autres</a:t>
            </a:r>
            <a:r>
              <a:rPr lang="en-US" dirty="0"/>
              <a:t>, </a:t>
            </a:r>
            <a:r>
              <a:rPr lang="en-US" dirty="0" err="1"/>
              <a:t>ce</a:t>
            </a:r>
            <a:r>
              <a:rPr lang="en-US" dirty="0"/>
              <a:t> qui </a:t>
            </a:r>
            <a:r>
              <a:rPr lang="en-US" dirty="0" err="1"/>
              <a:t>signifie</a:t>
            </a:r>
            <a:r>
              <a:rPr lang="en-US" dirty="0"/>
              <a:t> que la composition de la </a:t>
            </a:r>
            <a:r>
              <a:rPr lang="en-US" dirty="0" err="1"/>
              <a:t>communauté</a:t>
            </a:r>
            <a:r>
              <a:rPr lang="en-US" dirty="0"/>
              <a:t> entre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témoins</a:t>
            </a:r>
            <a:r>
              <a:rPr lang="en-US" dirty="0"/>
              <a:t> non coupés et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partiellement</a:t>
            </a:r>
            <a:r>
              <a:rPr lang="en-US" dirty="0"/>
              <a:t> coupés au 1/3 </a:t>
            </a:r>
            <a:r>
              <a:rPr lang="en-US" dirty="0" err="1"/>
              <a:t>était</a:t>
            </a:r>
            <a:r>
              <a:rPr lang="en-US" dirty="0"/>
              <a:t> </a:t>
            </a:r>
            <a:r>
              <a:rPr lang="en-US" dirty="0" err="1"/>
              <a:t>similaire</a:t>
            </a:r>
            <a:r>
              <a:rPr lang="en-US" dirty="0"/>
              <a:t> 20 </a:t>
            </a:r>
            <a:r>
              <a:rPr lang="en-US" dirty="0" err="1"/>
              <a:t>ans</a:t>
            </a:r>
            <a:r>
              <a:rPr lang="en-US" dirty="0"/>
              <a:t> après la coupe.</a:t>
            </a:r>
          </a:p>
          <a:p>
            <a:endParaRPr lang="en-US" dirty="0"/>
          </a:p>
          <a:p>
            <a:r>
              <a:rPr lang="en-US" dirty="0" err="1"/>
              <a:t>Maintenant</a:t>
            </a:r>
            <a:r>
              <a:rPr lang="en-US" dirty="0"/>
              <a:t>, </a:t>
            </a:r>
            <a:r>
              <a:rPr lang="en-US" dirty="0" err="1"/>
              <a:t>rappelez-vous</a:t>
            </a:r>
            <a:r>
              <a:rPr lang="en-US" dirty="0"/>
              <a:t> que les </a:t>
            </a:r>
            <a:r>
              <a:rPr lang="en-US" dirty="0" err="1"/>
              <a:t>peuplements</a:t>
            </a:r>
            <a:r>
              <a:rPr lang="en-US" dirty="0"/>
              <a:t> de </a:t>
            </a:r>
            <a:r>
              <a:rPr lang="en-US" dirty="0" err="1"/>
              <a:t>feuillus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le premier </a:t>
            </a:r>
            <a:r>
              <a:rPr lang="en-US" dirty="0" err="1"/>
              <a:t>stade</a:t>
            </a:r>
            <a:r>
              <a:rPr lang="en-US" dirty="0"/>
              <a:t> de succession, et dans des études </a:t>
            </a:r>
            <a:r>
              <a:rPr lang="en-US" dirty="0" err="1"/>
              <a:t>antérieures</a:t>
            </a:r>
            <a:r>
              <a:rPr lang="en-US" dirty="0"/>
              <a:t>, les premiers </a:t>
            </a:r>
            <a:r>
              <a:rPr lang="en-US" dirty="0" err="1"/>
              <a:t>stades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moins</a:t>
            </a:r>
            <a:r>
              <a:rPr lang="en-US" dirty="0"/>
              <a:t> </a:t>
            </a:r>
            <a:r>
              <a:rPr lang="en-US" dirty="0" err="1"/>
              <a:t>vulnérables</a:t>
            </a:r>
            <a:r>
              <a:rPr lang="en-US" dirty="0"/>
              <a:t> aux </a:t>
            </a:r>
            <a:r>
              <a:rPr lang="en-US" dirty="0" err="1"/>
              <a:t>effets</a:t>
            </a:r>
            <a:r>
              <a:rPr lang="en-US" dirty="0"/>
              <a:t> de la coupe que les </a:t>
            </a:r>
            <a:r>
              <a:rPr lang="en-US" dirty="0" err="1"/>
              <a:t>derniers</a:t>
            </a:r>
            <a:r>
              <a:rPr lang="en-US" dirty="0"/>
              <a:t> </a:t>
            </a:r>
            <a:r>
              <a:rPr lang="en-US" dirty="0" err="1"/>
              <a:t>stades</a:t>
            </a:r>
            <a:r>
              <a:rPr lang="en-US" dirty="0"/>
              <a:t> de succession. </a:t>
            </a:r>
            <a:r>
              <a:rPr lang="en-US" dirty="0" err="1"/>
              <a:t>Alors</a:t>
            </a:r>
            <a:r>
              <a:rPr lang="en-US" dirty="0"/>
              <a:t>, on </a:t>
            </a:r>
            <a:r>
              <a:rPr lang="en-US" dirty="0" err="1"/>
              <a:t>s'attend</a:t>
            </a:r>
            <a:r>
              <a:rPr lang="en-US" dirty="0"/>
              <a:t>, dans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, SAFE 3, </a:t>
            </a:r>
            <a:r>
              <a:rPr lang="en-US" dirty="0" err="1"/>
              <a:t>qu'on</a:t>
            </a:r>
            <a:r>
              <a:rPr lang="en-US" dirty="0"/>
              <a:t> ne verra pas non plus de reprise dans </a:t>
            </a:r>
            <a:r>
              <a:rPr lang="en-US" dirty="0" err="1"/>
              <a:t>nos</a:t>
            </a:r>
            <a:r>
              <a:rPr lang="en-US" dirty="0"/>
              <a:t> coupes plus </a:t>
            </a:r>
            <a:r>
              <a:rPr lang="en-US" dirty="0" err="1"/>
              <a:t>intenses</a:t>
            </a:r>
            <a:r>
              <a:rPr lang="en-US" dirty="0"/>
              <a:t>, </a:t>
            </a:r>
            <a:r>
              <a:rPr lang="en-US" dirty="0" err="1"/>
              <a:t>alors</a:t>
            </a:r>
            <a:r>
              <a:rPr lang="en-US" dirty="0"/>
              <a:t> que </a:t>
            </a:r>
            <a:r>
              <a:rPr lang="en-US" dirty="0" err="1"/>
              <a:t>peut-être</a:t>
            </a:r>
            <a:r>
              <a:rPr lang="en-US" dirty="0"/>
              <a:t>, dans </a:t>
            </a:r>
            <a:r>
              <a:rPr lang="en-US" dirty="0" err="1"/>
              <a:t>nos</a:t>
            </a:r>
            <a:r>
              <a:rPr lang="en-US" dirty="0"/>
              <a:t> coupes </a:t>
            </a:r>
            <a:r>
              <a:rPr lang="en-US" dirty="0" err="1"/>
              <a:t>partielles</a:t>
            </a:r>
            <a:r>
              <a:rPr lang="en-US" dirty="0"/>
              <a:t>, il y aura reprise.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95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Eh bien, pas tout </a:t>
            </a:r>
            <a:r>
              <a:rPr lang="en-US" dirty="0" err="1"/>
              <a:t>à</a:t>
            </a:r>
            <a:r>
              <a:rPr lang="en-US" dirty="0"/>
              <a:t> fait ! Comme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le </a:t>
            </a:r>
            <a:r>
              <a:rPr lang="en-US" dirty="0" err="1"/>
              <a:t>voir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un </a:t>
            </a:r>
            <a:r>
              <a:rPr lang="en-US" dirty="0" err="1"/>
              <a:t>résultat</a:t>
            </a:r>
            <a:r>
              <a:rPr lang="en-US" dirty="0"/>
              <a:t> </a:t>
            </a:r>
            <a:r>
              <a:rPr lang="en-US" dirty="0" err="1"/>
              <a:t>surprenant</a:t>
            </a:r>
            <a:r>
              <a:rPr lang="en-US" dirty="0"/>
              <a:t>. Dans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, nous </a:t>
            </a:r>
            <a:r>
              <a:rPr lang="en-US" dirty="0" err="1"/>
              <a:t>n'avons</a:t>
            </a:r>
            <a:r>
              <a:rPr lang="en-US" dirty="0"/>
              <a:t> pas </a:t>
            </a:r>
            <a:r>
              <a:rPr lang="en-US" dirty="0" err="1"/>
              <a:t>observé</a:t>
            </a:r>
            <a:r>
              <a:rPr lang="en-US" dirty="0"/>
              <a:t> de </a:t>
            </a:r>
            <a:r>
              <a:rPr lang="en-US" dirty="0" err="1"/>
              <a:t>différence</a:t>
            </a:r>
            <a:r>
              <a:rPr lang="en-US" dirty="0"/>
              <a:t> significative dans </a:t>
            </a:r>
            <a:r>
              <a:rPr lang="en-US" dirty="0" err="1"/>
              <a:t>l'abondance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 De plus, la composition de la </a:t>
            </a:r>
            <a:r>
              <a:rPr lang="en-US" dirty="0" err="1"/>
              <a:t>communauté</a:t>
            </a:r>
            <a:r>
              <a:rPr lang="en-US" dirty="0"/>
              <a:t> ne </a:t>
            </a:r>
            <a:r>
              <a:rPr lang="en-US" dirty="0" err="1"/>
              <a:t>différait</a:t>
            </a:r>
            <a:r>
              <a:rPr lang="en-US" dirty="0"/>
              <a:t> pas et </a:t>
            </a:r>
            <a:r>
              <a:rPr lang="en-US" dirty="0" err="1"/>
              <a:t>selon</a:t>
            </a:r>
            <a:r>
              <a:rPr lang="en-US" dirty="0"/>
              <a:t> les </a:t>
            </a:r>
            <a:r>
              <a:rPr lang="en-US" dirty="0" err="1"/>
              <a:t>résultats</a:t>
            </a:r>
            <a:r>
              <a:rPr lang="en-US" dirty="0"/>
              <a:t> de </a:t>
            </a:r>
            <a:r>
              <a:rPr lang="en-US" dirty="0" err="1"/>
              <a:t>notre</a:t>
            </a:r>
            <a:r>
              <a:rPr lang="en-US" dirty="0"/>
              <a:t> PERMANOVA, le </a:t>
            </a:r>
            <a:r>
              <a:rPr lang="en-US" dirty="0" err="1"/>
              <a:t>traitement</a:t>
            </a:r>
            <a:r>
              <a:rPr lang="en-US" dirty="0"/>
              <a:t> </a:t>
            </a:r>
            <a:r>
              <a:rPr lang="en-US" dirty="0" err="1"/>
              <a:t>n'a</a:t>
            </a:r>
            <a:r>
              <a:rPr lang="en-US" dirty="0"/>
              <a:t> pas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d'effet</a:t>
            </a:r>
            <a:r>
              <a:rPr lang="en-US" dirty="0"/>
              <a:t> sur la composition de la </a:t>
            </a:r>
            <a:r>
              <a:rPr lang="en-US" dirty="0" err="1"/>
              <a:t>communauté</a:t>
            </a:r>
            <a:r>
              <a:rPr lang="en-US" dirty="0"/>
              <a:t>. </a:t>
            </a:r>
            <a:r>
              <a:rPr lang="en-US" dirty="0" err="1"/>
              <a:t>Notez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 que </a:t>
            </a:r>
            <a:r>
              <a:rPr lang="en-US" dirty="0" err="1"/>
              <a:t>l'échelle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plus petite que le </a:t>
            </a:r>
            <a:r>
              <a:rPr lang="en-US" dirty="0" err="1"/>
              <a:t>graphique</a:t>
            </a:r>
            <a:r>
              <a:rPr lang="en-US" dirty="0"/>
              <a:t> </a:t>
            </a:r>
            <a:r>
              <a:rPr lang="en-US" dirty="0" err="1"/>
              <a:t>précédent</a:t>
            </a:r>
            <a:r>
              <a:rPr lang="en-US" dirty="0"/>
              <a:t>,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voyez</a:t>
            </a:r>
            <a:r>
              <a:rPr lang="en-US" dirty="0"/>
              <a:t> </a:t>
            </a:r>
            <a:r>
              <a:rPr lang="en-US" dirty="0" err="1"/>
              <a:t>donc</a:t>
            </a:r>
            <a:r>
              <a:rPr lang="en-US" dirty="0"/>
              <a:t> les </a:t>
            </a:r>
            <a:r>
              <a:rPr lang="en-US" dirty="0" err="1"/>
              <a:t>différents</a:t>
            </a:r>
            <a:r>
              <a:rPr lang="en-US" dirty="0"/>
              <a:t> </a:t>
            </a:r>
            <a:r>
              <a:rPr lang="en-US" dirty="0" err="1"/>
              <a:t>traitements</a:t>
            </a:r>
            <a:r>
              <a:rPr lang="en-US" dirty="0"/>
              <a:t> de plus </a:t>
            </a:r>
            <a:r>
              <a:rPr lang="en-US" dirty="0" err="1"/>
              <a:t>près</a:t>
            </a:r>
            <a:r>
              <a:rPr lang="en-US" dirty="0"/>
              <a:t>. </a:t>
            </a:r>
            <a:r>
              <a:rPr lang="en-US" dirty="0" err="1"/>
              <a:t>Examinons</a:t>
            </a:r>
            <a:r>
              <a:rPr lang="en-US" dirty="0"/>
              <a:t> </a:t>
            </a:r>
            <a:r>
              <a:rPr lang="en-US" dirty="0" err="1"/>
              <a:t>donc</a:t>
            </a:r>
            <a:r>
              <a:rPr lang="en-US" dirty="0"/>
              <a:t> </a:t>
            </a:r>
            <a:r>
              <a:rPr lang="en-US" dirty="0" err="1"/>
              <a:t>d'autres</a:t>
            </a:r>
            <a:r>
              <a:rPr lang="en-US" dirty="0"/>
              <a:t> </a:t>
            </a:r>
            <a:r>
              <a:rPr lang="en-US" dirty="0" err="1"/>
              <a:t>modèles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1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 nous </a:t>
            </a:r>
            <a:r>
              <a:rPr lang="en-US" dirty="0" err="1"/>
              <a:t>regardons</a:t>
            </a:r>
            <a:r>
              <a:rPr lang="en-US" dirty="0"/>
              <a:t> les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, nous </a:t>
            </a:r>
            <a:r>
              <a:rPr lang="en-US" dirty="0" err="1"/>
              <a:t>voyons</a:t>
            </a:r>
            <a:r>
              <a:rPr lang="en-US" dirty="0"/>
              <a:t> que les </a:t>
            </a:r>
            <a:r>
              <a:rPr lang="en-US" dirty="0" err="1"/>
              <a:t>modèles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</a:t>
            </a:r>
            <a:r>
              <a:rPr lang="en-US" dirty="0" err="1"/>
              <a:t>différents</a:t>
            </a:r>
            <a:r>
              <a:rPr lang="en-US" dirty="0"/>
              <a:t> de </a:t>
            </a:r>
            <a:r>
              <a:rPr lang="en-US" dirty="0" err="1"/>
              <a:t>ceux</a:t>
            </a:r>
            <a:r>
              <a:rPr lang="en-US" dirty="0"/>
              <a:t> que nous </a:t>
            </a:r>
            <a:r>
              <a:rPr lang="en-US" dirty="0" err="1"/>
              <a:t>observons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nous </a:t>
            </a:r>
            <a:r>
              <a:rPr lang="en-US" dirty="0" err="1"/>
              <a:t>regardons</a:t>
            </a:r>
            <a:r>
              <a:rPr lang="en-US" dirty="0"/>
              <a:t> </a:t>
            </a:r>
            <a:r>
              <a:rPr lang="en-US" dirty="0" err="1"/>
              <a:t>l'abondance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 Par </a:t>
            </a:r>
            <a:r>
              <a:rPr lang="en-US" dirty="0" err="1"/>
              <a:t>exemple</a:t>
            </a:r>
            <a:r>
              <a:rPr lang="en-US" dirty="0"/>
              <a:t>, on </a:t>
            </a:r>
            <a:r>
              <a:rPr lang="en-US" dirty="0" err="1"/>
              <a:t>voit</a:t>
            </a:r>
            <a:r>
              <a:rPr lang="en-US" dirty="0"/>
              <a:t> dans SAFE 1 que pour les </a:t>
            </a:r>
            <a:r>
              <a:rPr lang="en-US" dirty="0" err="1"/>
              <a:t>fongivores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réalité</a:t>
            </a:r>
            <a:r>
              <a:rPr lang="en-US" dirty="0"/>
              <a:t> 1/3 des coupes ne </a:t>
            </a:r>
            <a:r>
              <a:rPr lang="en-US" dirty="0" err="1"/>
              <a:t>permettent</a:t>
            </a:r>
            <a:r>
              <a:rPr lang="en-US" dirty="0"/>
              <a:t> pas la </a:t>
            </a:r>
            <a:r>
              <a:rPr lang="en-US" dirty="0" err="1"/>
              <a:t>récupération</a:t>
            </a:r>
            <a:r>
              <a:rPr lang="en-US" dirty="0"/>
              <a:t>. Les xylophages </a:t>
            </a:r>
            <a:r>
              <a:rPr lang="en-US" dirty="0" err="1"/>
              <a:t>n'ont</a:t>
            </a:r>
            <a:r>
              <a:rPr lang="en-US" dirty="0"/>
              <a:t> pas </a:t>
            </a:r>
            <a:r>
              <a:rPr lang="en-US" dirty="0" err="1"/>
              <a:t>d'abondances</a:t>
            </a:r>
            <a:r>
              <a:rPr lang="en-US" dirty="0"/>
              <a:t> </a:t>
            </a:r>
            <a:r>
              <a:rPr lang="en-US" dirty="0" err="1"/>
              <a:t>significativement</a:t>
            </a:r>
            <a:r>
              <a:rPr lang="en-US" dirty="0"/>
              <a:t> </a:t>
            </a:r>
            <a:r>
              <a:rPr lang="en-US" dirty="0" err="1"/>
              <a:t>différentes</a:t>
            </a:r>
            <a:r>
              <a:rPr lang="en-US" dirty="0"/>
              <a:t> entre les </a:t>
            </a:r>
            <a:r>
              <a:rPr lang="en-US" dirty="0" err="1"/>
              <a:t>traitements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on constate que pour </a:t>
            </a:r>
            <a:r>
              <a:rPr lang="en-US" dirty="0" err="1"/>
              <a:t>toutes</a:t>
            </a:r>
            <a:r>
              <a:rPr lang="en-US" dirty="0"/>
              <a:t> les </a:t>
            </a:r>
            <a:r>
              <a:rPr lang="en-US" dirty="0" err="1"/>
              <a:t>autres</a:t>
            </a:r>
            <a:r>
              <a:rPr lang="en-US" dirty="0"/>
              <a:t>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, les coupes aux 2/3 ne </a:t>
            </a:r>
            <a:r>
              <a:rPr lang="en-US" dirty="0" err="1"/>
              <a:t>permettent</a:t>
            </a:r>
            <a:r>
              <a:rPr lang="en-US" dirty="0"/>
              <a:t> pas de </a:t>
            </a:r>
            <a:r>
              <a:rPr lang="en-US" dirty="0" err="1"/>
              <a:t>récupération</a:t>
            </a:r>
            <a:r>
              <a:rPr lang="en-US" dirty="0"/>
              <a:t>. Si nous </a:t>
            </a:r>
            <a:r>
              <a:rPr lang="en-US" dirty="0" err="1"/>
              <a:t>examinons</a:t>
            </a:r>
            <a:r>
              <a:rPr lang="en-US" dirty="0"/>
              <a:t> SAFE 3, nous </a:t>
            </a:r>
            <a:r>
              <a:rPr lang="en-US" dirty="0" err="1"/>
              <a:t>constatons</a:t>
            </a:r>
            <a:r>
              <a:rPr lang="en-US" dirty="0"/>
              <a:t> que la </a:t>
            </a:r>
            <a:r>
              <a:rPr lang="en-US" dirty="0" err="1"/>
              <a:t>plupart</a:t>
            </a:r>
            <a:r>
              <a:rPr lang="en-US" dirty="0"/>
              <a:t> des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 </a:t>
            </a:r>
            <a:r>
              <a:rPr lang="en-US" dirty="0" err="1"/>
              <a:t>ressemblent</a:t>
            </a:r>
            <a:r>
              <a:rPr lang="en-US" dirty="0"/>
              <a:t> aux </a:t>
            </a:r>
            <a:r>
              <a:rPr lang="en-US" dirty="0" err="1"/>
              <a:t>schémas</a:t>
            </a:r>
            <a:r>
              <a:rPr lang="en-US" dirty="0"/>
              <a:t> </a:t>
            </a:r>
            <a:r>
              <a:rPr lang="en-US" dirty="0" err="1"/>
              <a:t>d'abondance</a:t>
            </a:r>
            <a:r>
              <a:rPr lang="en-US" dirty="0"/>
              <a:t> </a:t>
            </a:r>
            <a:r>
              <a:rPr lang="en-US" dirty="0" err="1"/>
              <a:t>globaux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sens</a:t>
            </a:r>
            <a:r>
              <a:rPr lang="en-US" dirty="0"/>
              <a:t> </a:t>
            </a:r>
            <a:r>
              <a:rPr lang="en-US" dirty="0" err="1"/>
              <a:t>qu'il</a:t>
            </a:r>
            <a:r>
              <a:rPr lang="en-US" dirty="0"/>
              <a:t> </a:t>
            </a:r>
            <a:r>
              <a:rPr lang="en-US" dirty="0" err="1"/>
              <a:t>n'y</a:t>
            </a:r>
            <a:r>
              <a:rPr lang="en-US" dirty="0"/>
              <a:t> a pas de </a:t>
            </a:r>
            <a:r>
              <a:rPr lang="en-US" dirty="0" err="1"/>
              <a:t>différence</a:t>
            </a:r>
            <a:r>
              <a:rPr lang="en-US" dirty="0"/>
              <a:t> entre les </a:t>
            </a:r>
            <a:r>
              <a:rPr lang="en-US" dirty="0" err="1"/>
              <a:t>traitements</a:t>
            </a:r>
            <a:r>
              <a:rPr lang="en-US" dirty="0"/>
              <a:t>,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l'exception</a:t>
            </a:r>
            <a:r>
              <a:rPr lang="en-US" dirty="0"/>
              <a:t> des xylophages, qui </a:t>
            </a:r>
            <a:r>
              <a:rPr lang="en-US" dirty="0" err="1"/>
              <a:t>avaient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abondance </a:t>
            </a:r>
            <a:r>
              <a:rPr lang="en-US" dirty="0" err="1"/>
              <a:t>significativement</a:t>
            </a:r>
            <a:r>
              <a:rPr lang="en-US" dirty="0"/>
              <a:t> plus </a:t>
            </a:r>
            <a:r>
              <a:rPr lang="en-US" dirty="0" err="1"/>
              <a:t>faible</a:t>
            </a:r>
            <a:r>
              <a:rPr lang="en-US" dirty="0"/>
              <a:t> dans les coupes </a:t>
            </a:r>
            <a:r>
              <a:rPr lang="en-US" dirty="0" err="1"/>
              <a:t>totales</a:t>
            </a:r>
            <a:r>
              <a:rPr lang="en-US" dirty="0"/>
              <a:t> que dans les </a:t>
            </a:r>
            <a:r>
              <a:rPr lang="en-US" dirty="0" err="1"/>
              <a:t>peuplements</a:t>
            </a:r>
            <a:r>
              <a:rPr lang="en-US" dirty="0"/>
              <a:t> non coupés.</a:t>
            </a:r>
          </a:p>
          <a:p>
            <a:endParaRPr lang="en-US" dirty="0"/>
          </a:p>
          <a:p>
            <a:r>
              <a:rPr lang="en-US" dirty="0" err="1"/>
              <a:t>L'importance</a:t>
            </a:r>
            <a:r>
              <a:rPr lang="en-US" dirty="0"/>
              <a:t> de </a:t>
            </a:r>
            <a:r>
              <a:rPr lang="en-US" dirty="0" err="1"/>
              <a:t>voir</a:t>
            </a:r>
            <a:r>
              <a:rPr lang="en-US" dirty="0"/>
              <a:t> </a:t>
            </a:r>
            <a:r>
              <a:rPr lang="en-US" dirty="0" err="1"/>
              <a:t>ces</a:t>
            </a:r>
            <a:r>
              <a:rPr lang="en-US" dirty="0"/>
              <a:t> </a:t>
            </a:r>
            <a:r>
              <a:rPr lang="en-US" dirty="0" err="1"/>
              <a:t>modèles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de </a:t>
            </a:r>
            <a:r>
              <a:rPr lang="en-US" dirty="0" err="1"/>
              <a:t>comprendre</a:t>
            </a:r>
            <a:r>
              <a:rPr lang="en-US" dirty="0"/>
              <a:t> que </a:t>
            </a:r>
            <a:r>
              <a:rPr lang="en-US" dirty="0" err="1"/>
              <a:t>même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nous </a:t>
            </a:r>
            <a:r>
              <a:rPr lang="en-US" dirty="0" err="1"/>
              <a:t>voyons</a:t>
            </a:r>
            <a:r>
              <a:rPr lang="en-US" dirty="0"/>
              <a:t> </a:t>
            </a:r>
            <a:r>
              <a:rPr lang="en-US" dirty="0" err="1"/>
              <a:t>globalement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reprise chez les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, </a:t>
            </a:r>
            <a:r>
              <a:rPr lang="en-US" dirty="0" err="1"/>
              <a:t>cela</a:t>
            </a:r>
            <a:r>
              <a:rPr lang="en-US" dirty="0"/>
              <a:t> ne </a:t>
            </a:r>
            <a:r>
              <a:rPr lang="en-US" dirty="0" err="1"/>
              <a:t>signifie</a:t>
            </a:r>
            <a:r>
              <a:rPr lang="en-US" dirty="0"/>
              <a:t> pas que les </a:t>
            </a:r>
            <a:r>
              <a:rPr lang="en-US" dirty="0" err="1"/>
              <a:t>différentes</a:t>
            </a:r>
            <a:r>
              <a:rPr lang="en-US" dirty="0"/>
              <a:t>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 se </a:t>
            </a:r>
            <a:r>
              <a:rPr lang="en-US" dirty="0" err="1"/>
              <a:t>rétablissent</a:t>
            </a:r>
            <a:r>
              <a:rPr lang="en-US" dirty="0"/>
              <a:t> </a:t>
            </a:r>
            <a:r>
              <a:rPr lang="en-US" dirty="0" err="1"/>
              <a:t>toutes</a:t>
            </a:r>
            <a:r>
              <a:rPr lang="en-US" dirty="0"/>
              <a:t> </a:t>
            </a:r>
            <a:r>
              <a:rPr lang="en-US" dirty="0" err="1"/>
              <a:t>aussi</a:t>
            </a:r>
            <a:r>
              <a:rPr lang="en-US" dirty="0"/>
              <a:t>, et nous </a:t>
            </a:r>
            <a:r>
              <a:rPr lang="en-US" dirty="0" err="1"/>
              <a:t>devons</a:t>
            </a:r>
            <a:r>
              <a:rPr lang="en-US" dirty="0"/>
              <a:t> </a:t>
            </a:r>
            <a:r>
              <a:rPr lang="en-US" dirty="0" err="1"/>
              <a:t>garder</a:t>
            </a:r>
            <a:r>
              <a:rPr lang="en-US" dirty="0"/>
              <a:t> </a:t>
            </a:r>
            <a:r>
              <a:rPr lang="en-US" dirty="0" err="1"/>
              <a:t>cela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l'esprit</a:t>
            </a:r>
            <a:r>
              <a:rPr lang="en-US" dirty="0"/>
              <a:t> </a:t>
            </a:r>
            <a:r>
              <a:rPr lang="en-US" dirty="0" err="1"/>
              <a:t>lorsque</a:t>
            </a:r>
            <a:r>
              <a:rPr lang="en-US" dirty="0"/>
              <a:t> nous </a:t>
            </a:r>
            <a:r>
              <a:rPr lang="en-US" dirty="0" err="1"/>
              <a:t>pensons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conservation.</a:t>
            </a:r>
          </a:p>
          <a:p>
            <a:endParaRPr lang="en-US" dirty="0"/>
          </a:p>
          <a:p>
            <a:r>
              <a:rPr lang="en-US" dirty="0"/>
              <a:t>Il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donc</a:t>
            </a:r>
            <a:r>
              <a:rPr lang="en-US" dirty="0"/>
              <a:t> important de </a:t>
            </a:r>
            <a:r>
              <a:rPr lang="en-US" dirty="0" err="1"/>
              <a:t>réfléchir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raison pour </a:t>
            </a:r>
            <a:r>
              <a:rPr lang="en-US" dirty="0" err="1"/>
              <a:t>laquelle</a:t>
            </a:r>
            <a:r>
              <a:rPr lang="en-US" dirty="0"/>
              <a:t> les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réagissent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</a:t>
            </a:r>
            <a:r>
              <a:rPr lang="en-US" dirty="0" err="1"/>
              <a:t>ils</a:t>
            </a:r>
            <a:r>
              <a:rPr lang="en-US" dirty="0"/>
              <a:t> le font.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quelles</a:t>
            </a:r>
            <a:r>
              <a:rPr lang="en-US" dirty="0"/>
              <a:t> variables les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réagissent-ils</a:t>
            </a:r>
            <a:r>
              <a:rPr lang="en-US" dirty="0"/>
              <a:t> 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31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peut</a:t>
            </a:r>
            <a:r>
              <a:rPr lang="en-US" dirty="0"/>
              <a:t> commencer par le </a:t>
            </a:r>
            <a:r>
              <a:rPr lang="en-US" dirty="0" err="1"/>
              <a:t>bois</a:t>
            </a:r>
            <a:r>
              <a:rPr lang="en-US" dirty="0"/>
              <a:t> mort </a:t>
            </a:r>
            <a:r>
              <a:rPr lang="en-US" dirty="0" err="1"/>
              <a:t>puisqu'après</a:t>
            </a:r>
            <a:r>
              <a:rPr lang="en-US" dirty="0"/>
              <a:t> tout, on </a:t>
            </a:r>
            <a:r>
              <a:rPr lang="en-US" dirty="0" err="1"/>
              <a:t>s'intéresse</a:t>
            </a:r>
            <a:r>
              <a:rPr lang="en-US" dirty="0"/>
              <a:t> aux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 </a:t>
            </a:r>
            <a:r>
              <a:rPr lang="en-US" dirty="0" err="1"/>
              <a:t>Ces</a:t>
            </a:r>
            <a:r>
              <a:rPr lang="en-US" dirty="0"/>
              <a:t> deux </a:t>
            </a:r>
            <a:r>
              <a:rPr lang="en-US" dirty="0" err="1"/>
              <a:t>graphiques</a:t>
            </a:r>
            <a:r>
              <a:rPr lang="en-US" dirty="0"/>
              <a:t> </a:t>
            </a:r>
            <a:r>
              <a:rPr lang="en-US" dirty="0" err="1"/>
              <a:t>ici</a:t>
            </a:r>
            <a:r>
              <a:rPr lang="en-US" dirty="0"/>
              <a:t> </a:t>
            </a:r>
            <a:r>
              <a:rPr lang="en-US" dirty="0" err="1"/>
              <a:t>sont</a:t>
            </a:r>
            <a:r>
              <a:rPr lang="en-US" dirty="0"/>
              <a:t> de SAFE 1.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</a:t>
            </a:r>
            <a:r>
              <a:rPr lang="en-US" dirty="0" err="1"/>
              <a:t>voir</a:t>
            </a:r>
            <a:r>
              <a:rPr lang="en-US" dirty="0"/>
              <a:t> que le volume global de </a:t>
            </a:r>
            <a:r>
              <a:rPr lang="en-US" dirty="0" err="1"/>
              <a:t>bois</a:t>
            </a:r>
            <a:r>
              <a:rPr lang="en-US" dirty="0"/>
              <a:t> mort </a:t>
            </a:r>
            <a:r>
              <a:rPr lang="en-US" dirty="0" err="1"/>
              <a:t>était</a:t>
            </a:r>
            <a:r>
              <a:rPr lang="en-US" dirty="0"/>
              <a:t> </a:t>
            </a:r>
            <a:r>
              <a:rPr lang="en-US" dirty="0" err="1"/>
              <a:t>positivement</a:t>
            </a:r>
            <a:r>
              <a:rPr lang="en-US" dirty="0"/>
              <a:t> </a:t>
            </a:r>
            <a:r>
              <a:rPr lang="en-US" dirty="0" err="1"/>
              <a:t>corrélé</a:t>
            </a:r>
            <a:r>
              <a:rPr lang="en-US" dirty="0"/>
              <a:t> avec </a:t>
            </a:r>
            <a:r>
              <a:rPr lang="en-US" dirty="0" err="1"/>
              <a:t>l'abondance</a:t>
            </a:r>
            <a:r>
              <a:rPr lang="en-US" dirty="0"/>
              <a:t> </a:t>
            </a:r>
            <a:r>
              <a:rPr lang="en-US" dirty="0" err="1"/>
              <a:t>globale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. Si nous </a:t>
            </a:r>
            <a:r>
              <a:rPr lang="en-US" dirty="0" err="1"/>
              <a:t>examinons</a:t>
            </a:r>
            <a:r>
              <a:rPr lang="en-US" dirty="0"/>
              <a:t> les </a:t>
            </a:r>
            <a:r>
              <a:rPr lang="en-US" dirty="0" err="1"/>
              <a:t>modèles</a:t>
            </a:r>
            <a:r>
              <a:rPr lang="en-US" dirty="0"/>
              <a:t> de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 </a:t>
            </a:r>
            <a:r>
              <a:rPr lang="en-US" dirty="0" err="1"/>
              <a:t>individuellement</a:t>
            </a:r>
            <a:r>
              <a:rPr lang="en-US" dirty="0"/>
              <a:t>, nous </a:t>
            </a:r>
            <a:r>
              <a:rPr lang="en-US" dirty="0" err="1"/>
              <a:t>constatons</a:t>
            </a:r>
            <a:r>
              <a:rPr lang="en-US" dirty="0"/>
              <a:t> que nous ne </a:t>
            </a:r>
            <a:r>
              <a:rPr lang="en-US" dirty="0" err="1"/>
              <a:t>voyons</a:t>
            </a:r>
            <a:r>
              <a:rPr lang="en-US" dirty="0"/>
              <a:t> pas la </a:t>
            </a:r>
            <a:r>
              <a:rPr lang="en-US" dirty="0" err="1"/>
              <a:t>même</a:t>
            </a:r>
            <a:r>
              <a:rPr lang="en-US" dirty="0"/>
              <a:t> tendance pour </a:t>
            </a:r>
            <a:r>
              <a:rPr lang="en-US" dirty="0" err="1"/>
              <a:t>toutes</a:t>
            </a:r>
            <a:r>
              <a:rPr lang="en-US" dirty="0"/>
              <a:t> les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nous </a:t>
            </a:r>
            <a:r>
              <a:rPr lang="en-US" dirty="0" err="1"/>
              <a:t>constatons</a:t>
            </a:r>
            <a:r>
              <a:rPr lang="en-US" dirty="0"/>
              <a:t> que pour les </a:t>
            </a:r>
            <a:r>
              <a:rPr lang="en-US" dirty="0" err="1"/>
              <a:t>fongivores</a:t>
            </a:r>
            <a:r>
              <a:rPr lang="en-US" dirty="0"/>
              <a:t> et les xylophages, il </a:t>
            </a:r>
            <a:r>
              <a:rPr lang="en-US" dirty="0" err="1"/>
              <a:t>existe</a:t>
            </a:r>
            <a:r>
              <a:rPr lang="en-US" dirty="0"/>
              <a:t> </a:t>
            </a:r>
            <a:r>
              <a:rPr lang="en-US" dirty="0" err="1"/>
              <a:t>également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corrélation</a:t>
            </a:r>
            <a:r>
              <a:rPr lang="en-US" dirty="0"/>
              <a:t> positive entre le volume de </a:t>
            </a:r>
            <a:r>
              <a:rPr lang="en-US" dirty="0" err="1"/>
              <a:t>bois</a:t>
            </a:r>
            <a:r>
              <a:rPr lang="en-US" dirty="0"/>
              <a:t> mort et </a:t>
            </a:r>
            <a:r>
              <a:rPr lang="en-US" dirty="0" err="1"/>
              <a:t>l'abondance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. Fait </a:t>
            </a:r>
            <a:r>
              <a:rPr lang="en-US" dirty="0" err="1"/>
              <a:t>intéressant</a:t>
            </a:r>
            <a:r>
              <a:rPr lang="en-US" dirty="0"/>
              <a:t>, dans SAFE 3, </a:t>
            </a:r>
            <a:r>
              <a:rPr lang="en-US" dirty="0" err="1"/>
              <a:t>aucune</a:t>
            </a:r>
            <a:r>
              <a:rPr lang="en-US" dirty="0"/>
              <a:t> </a:t>
            </a:r>
            <a:r>
              <a:rPr lang="en-US" dirty="0" err="1"/>
              <a:t>corrélation</a:t>
            </a:r>
            <a:r>
              <a:rPr lang="en-US" dirty="0"/>
              <a:t> positive de </a:t>
            </a:r>
            <a:r>
              <a:rPr lang="en-US" dirty="0" err="1"/>
              <a:t>ce</a:t>
            </a:r>
            <a:r>
              <a:rPr lang="en-US" dirty="0"/>
              <a:t> type </a:t>
            </a:r>
            <a:r>
              <a:rPr lang="en-US" dirty="0" err="1"/>
              <a:t>n'a</a:t>
            </a:r>
            <a:r>
              <a:rPr lang="en-US" dirty="0"/>
              <a:t> </a:t>
            </a:r>
            <a:r>
              <a:rPr lang="en-US" dirty="0" err="1"/>
              <a:t>été</a:t>
            </a:r>
            <a:r>
              <a:rPr lang="en-US" dirty="0"/>
              <a:t> </a:t>
            </a:r>
            <a:r>
              <a:rPr lang="en-US" dirty="0" err="1"/>
              <a:t>trouvée</a:t>
            </a:r>
            <a:r>
              <a:rPr lang="en-US" dirty="0"/>
              <a:t>, pour </a:t>
            </a:r>
            <a:r>
              <a:rPr lang="en-US" dirty="0" err="1"/>
              <a:t>l'ensemble</a:t>
            </a:r>
            <a:r>
              <a:rPr lang="en-US" dirty="0"/>
              <a:t> des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des </a:t>
            </a:r>
            <a:r>
              <a:rPr lang="en-US" dirty="0" err="1"/>
              <a:t>guildes</a:t>
            </a:r>
            <a:r>
              <a:rPr lang="en-US" dirty="0"/>
              <a:t> </a:t>
            </a:r>
            <a:r>
              <a:rPr lang="en-US" dirty="0" err="1"/>
              <a:t>alimentaires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41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Alors</a:t>
            </a:r>
            <a:r>
              <a:rPr lang="en-US" dirty="0"/>
              <a:t>, </a:t>
            </a:r>
            <a:r>
              <a:rPr lang="en-US" dirty="0" err="1"/>
              <a:t>qu'avons</a:t>
            </a:r>
            <a:r>
              <a:rPr lang="en-US" dirty="0"/>
              <a:t>-nous </a:t>
            </a:r>
            <a:r>
              <a:rPr lang="en-US" dirty="0" err="1"/>
              <a:t>appris</a:t>
            </a:r>
            <a:r>
              <a:rPr lang="en-US" dirty="0"/>
              <a:t> ? La coupe </a:t>
            </a:r>
            <a:r>
              <a:rPr lang="en-US" dirty="0" err="1"/>
              <a:t>partielle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utilisée</a:t>
            </a:r>
            <a:r>
              <a:rPr lang="en-US" dirty="0"/>
              <a:t> pour aider les </a:t>
            </a:r>
            <a:r>
              <a:rPr lang="en-US" dirty="0" err="1"/>
              <a:t>communautés</a:t>
            </a:r>
            <a:r>
              <a:rPr lang="en-US" dirty="0"/>
              <a:t> de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se </a:t>
            </a:r>
            <a:r>
              <a:rPr lang="en-US" dirty="0" err="1"/>
              <a:t>rétablir</a:t>
            </a:r>
            <a:r>
              <a:rPr lang="en-US" dirty="0"/>
              <a:t> - </a:t>
            </a:r>
            <a:r>
              <a:rPr lang="en-US" dirty="0" err="1"/>
              <a:t>mais</a:t>
            </a:r>
            <a:r>
              <a:rPr lang="en-US" dirty="0"/>
              <a:t> nous ne </a:t>
            </a:r>
            <a:r>
              <a:rPr lang="en-US" dirty="0" err="1"/>
              <a:t>comprenons</a:t>
            </a:r>
            <a:r>
              <a:rPr lang="en-US" dirty="0"/>
              <a:t> pas encore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facteurs</a:t>
            </a:r>
            <a:r>
              <a:rPr lang="en-US" dirty="0"/>
              <a:t> qui </a:t>
            </a:r>
            <a:r>
              <a:rPr lang="en-US" dirty="0" err="1"/>
              <a:t>contribuent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rétablissement</a:t>
            </a:r>
            <a:r>
              <a:rPr lang="en-US" dirty="0"/>
              <a:t>. Par </a:t>
            </a:r>
            <a:r>
              <a:rPr lang="en-US" dirty="0" err="1"/>
              <a:t>exemple</a:t>
            </a:r>
            <a:r>
              <a:rPr lang="en-US" dirty="0"/>
              <a:t>, dans les </a:t>
            </a:r>
            <a:r>
              <a:rPr lang="en-US" dirty="0" err="1"/>
              <a:t>peuplements</a:t>
            </a:r>
            <a:r>
              <a:rPr lang="en-US" dirty="0"/>
              <a:t> de </a:t>
            </a:r>
            <a:r>
              <a:rPr lang="en-US" dirty="0" err="1"/>
              <a:t>feuillus</a:t>
            </a:r>
            <a:r>
              <a:rPr lang="en-US" dirty="0"/>
              <a:t>, 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constaté</a:t>
            </a:r>
            <a:r>
              <a:rPr lang="en-US" dirty="0"/>
              <a:t> </a:t>
            </a:r>
            <a:r>
              <a:rPr lang="en-US" dirty="0" err="1"/>
              <a:t>qu'une</a:t>
            </a:r>
            <a:r>
              <a:rPr lang="en-US" dirty="0"/>
              <a:t> </a:t>
            </a:r>
            <a:r>
              <a:rPr lang="en-US" dirty="0" err="1"/>
              <a:t>intensité</a:t>
            </a:r>
            <a:r>
              <a:rPr lang="en-US" dirty="0"/>
              <a:t> de </a:t>
            </a:r>
            <a:r>
              <a:rPr lang="en-US" dirty="0" err="1"/>
              <a:t>récolte</a:t>
            </a:r>
            <a:r>
              <a:rPr lang="en-US" dirty="0"/>
              <a:t> de 2/3 </a:t>
            </a:r>
            <a:r>
              <a:rPr lang="en-US" dirty="0" err="1"/>
              <a:t>était</a:t>
            </a:r>
            <a:r>
              <a:rPr lang="en-US" dirty="0"/>
              <a:t> trop </a:t>
            </a:r>
            <a:r>
              <a:rPr lang="en-US" dirty="0" err="1"/>
              <a:t>élevée</a:t>
            </a:r>
            <a:r>
              <a:rPr lang="en-US" dirty="0"/>
              <a:t> pour </a:t>
            </a:r>
            <a:r>
              <a:rPr lang="en-US" dirty="0" err="1"/>
              <a:t>permettre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récupération</a:t>
            </a:r>
            <a:r>
              <a:rPr lang="en-US" dirty="0"/>
              <a:t>, </a:t>
            </a:r>
            <a:r>
              <a:rPr lang="en-US" dirty="0" err="1"/>
              <a:t>mais</a:t>
            </a:r>
            <a:r>
              <a:rPr lang="en-US" dirty="0"/>
              <a:t> dans les </a:t>
            </a:r>
            <a:r>
              <a:rPr lang="en-US" dirty="0" err="1"/>
              <a:t>peuplements</a:t>
            </a:r>
            <a:r>
              <a:rPr lang="en-US" dirty="0"/>
              <a:t> </a:t>
            </a:r>
            <a:r>
              <a:rPr lang="en-US" dirty="0" err="1"/>
              <a:t>mixtes</a:t>
            </a:r>
            <a:r>
              <a:rPr lang="en-US" dirty="0"/>
              <a:t>, il y </a:t>
            </a:r>
            <a:r>
              <a:rPr lang="en-US" dirty="0" err="1"/>
              <a:t>avait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récupération</a:t>
            </a:r>
            <a:r>
              <a:rPr lang="en-US" dirty="0"/>
              <a:t> </a:t>
            </a:r>
            <a:r>
              <a:rPr lang="en-US" dirty="0" err="1"/>
              <a:t>même</a:t>
            </a:r>
            <a:r>
              <a:rPr lang="en-US" dirty="0"/>
              <a:t> après les coupes </a:t>
            </a:r>
            <a:r>
              <a:rPr lang="en-US" dirty="0" err="1"/>
              <a:t>totales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revenons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l'histoire</a:t>
            </a:r>
            <a:r>
              <a:rPr lang="en-US" dirty="0"/>
              <a:t> que le </a:t>
            </a:r>
            <a:r>
              <a:rPr lang="en-US" dirty="0" err="1"/>
              <a:t>coléoptère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aider </a:t>
            </a:r>
            <a:r>
              <a:rPr lang="en-US" dirty="0" err="1"/>
              <a:t>à</a:t>
            </a:r>
            <a:r>
              <a:rPr lang="en-US" dirty="0"/>
              <a:t> nous </a:t>
            </a:r>
            <a:r>
              <a:rPr lang="en-US" dirty="0" err="1"/>
              <a:t>raconter</a:t>
            </a:r>
            <a:r>
              <a:rPr lang="en-US" dirty="0"/>
              <a:t> sur la </a:t>
            </a:r>
            <a:r>
              <a:rPr lang="en-US" dirty="0" err="1"/>
              <a:t>forêt</a:t>
            </a:r>
            <a:r>
              <a:rPr lang="en-US" dirty="0"/>
              <a:t>. Et il </a:t>
            </a:r>
            <a:r>
              <a:rPr lang="en-US" dirty="0" err="1"/>
              <a:t>semble</a:t>
            </a:r>
            <a:r>
              <a:rPr lang="en-US" dirty="0"/>
              <a:t> que </a:t>
            </a:r>
            <a:r>
              <a:rPr lang="en-US" dirty="0" err="1"/>
              <a:t>cette</a:t>
            </a:r>
            <a:r>
              <a:rPr lang="en-US" dirty="0"/>
              <a:t> coupe </a:t>
            </a:r>
            <a:r>
              <a:rPr lang="en-US" dirty="0" err="1"/>
              <a:t>partielle</a:t>
            </a:r>
            <a:r>
              <a:rPr lang="en-US" dirty="0"/>
              <a:t> ne nous </a:t>
            </a:r>
            <a:r>
              <a:rPr lang="en-US" dirty="0" err="1"/>
              <a:t>permette</a:t>
            </a:r>
            <a:r>
              <a:rPr lang="en-US" dirty="0"/>
              <a:t> pas </a:t>
            </a:r>
            <a:r>
              <a:rPr lang="en-US" dirty="0" err="1"/>
              <a:t>d'imiter</a:t>
            </a:r>
            <a:r>
              <a:rPr lang="en-US" dirty="0"/>
              <a:t> les perturbations </a:t>
            </a:r>
            <a:r>
              <a:rPr lang="en-US" dirty="0" err="1"/>
              <a:t>naturelles</a:t>
            </a:r>
            <a:r>
              <a:rPr lang="en-US" dirty="0"/>
              <a:t>. </a:t>
            </a:r>
            <a:r>
              <a:rPr lang="en-US" dirty="0" err="1"/>
              <a:t>Rappelez-vous</a:t>
            </a:r>
            <a:r>
              <a:rPr lang="en-US" dirty="0"/>
              <a:t> que la composition de la </a:t>
            </a:r>
            <a:r>
              <a:rPr lang="en-US" dirty="0" err="1"/>
              <a:t>communauté</a:t>
            </a:r>
            <a:r>
              <a:rPr lang="en-US" dirty="0"/>
              <a:t> dans les coupes </a:t>
            </a:r>
            <a:r>
              <a:rPr lang="en-US" dirty="0" err="1"/>
              <a:t>partielles</a:t>
            </a:r>
            <a:r>
              <a:rPr lang="en-US" dirty="0"/>
              <a:t> de </a:t>
            </a:r>
            <a:r>
              <a:rPr lang="en-US" dirty="0" err="1"/>
              <a:t>faible</a:t>
            </a:r>
            <a:r>
              <a:rPr lang="en-US" dirty="0"/>
              <a:t> </a:t>
            </a:r>
            <a:r>
              <a:rPr lang="en-US" dirty="0" err="1"/>
              <a:t>intensité</a:t>
            </a:r>
            <a:r>
              <a:rPr lang="en-US" dirty="0"/>
              <a:t> </a:t>
            </a:r>
            <a:r>
              <a:rPr lang="en-US" dirty="0" err="1"/>
              <a:t>était</a:t>
            </a:r>
            <a:r>
              <a:rPr lang="en-US" dirty="0"/>
              <a:t> la </a:t>
            </a:r>
            <a:r>
              <a:rPr lang="en-US" dirty="0" err="1"/>
              <a:t>même</a:t>
            </a:r>
            <a:r>
              <a:rPr lang="en-US" dirty="0"/>
              <a:t> que dans les </a:t>
            </a:r>
            <a:r>
              <a:rPr lang="en-US" dirty="0" err="1"/>
              <a:t>peuplements</a:t>
            </a:r>
            <a:r>
              <a:rPr lang="en-US" dirty="0"/>
              <a:t> non coupés dans SAFE 1 et dans SAFE 3, </a:t>
            </a:r>
            <a:r>
              <a:rPr lang="en-US" dirty="0" err="1"/>
              <a:t>elle</a:t>
            </a:r>
            <a:r>
              <a:rPr lang="en-US" dirty="0"/>
              <a:t> ne </a:t>
            </a:r>
            <a:r>
              <a:rPr lang="en-US" dirty="0" err="1"/>
              <a:t>différait</a:t>
            </a:r>
            <a:r>
              <a:rPr lang="en-US" dirty="0"/>
              <a:t> pas entre </a:t>
            </a:r>
            <a:r>
              <a:rPr lang="en-US" dirty="0" err="1"/>
              <a:t>tous</a:t>
            </a:r>
            <a:r>
              <a:rPr lang="en-US" dirty="0"/>
              <a:t> les </a:t>
            </a:r>
            <a:r>
              <a:rPr lang="en-US" dirty="0" err="1"/>
              <a:t>traitements</a:t>
            </a:r>
            <a:r>
              <a:rPr lang="en-US" dirty="0"/>
              <a:t>. </a:t>
            </a:r>
            <a:r>
              <a:rPr lang="en-US" dirty="0" err="1"/>
              <a:t>C'est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bonne nouvelle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termes</a:t>
            </a:r>
            <a:r>
              <a:rPr lang="en-US" dirty="0"/>
              <a:t> de retour aux conditions de </a:t>
            </a:r>
            <a:r>
              <a:rPr lang="en-US" dirty="0" err="1"/>
              <a:t>pré</a:t>
            </a:r>
            <a:r>
              <a:rPr lang="en-US" dirty="0"/>
              <a:t>-coupe,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cela</a:t>
            </a:r>
            <a:r>
              <a:rPr lang="en-US" dirty="0"/>
              <a:t> </a:t>
            </a:r>
            <a:r>
              <a:rPr lang="en-US" dirty="0" err="1"/>
              <a:t>suggère</a:t>
            </a:r>
            <a:r>
              <a:rPr lang="en-US" dirty="0"/>
              <a:t> que la manipulation de la succession par coupe </a:t>
            </a:r>
            <a:r>
              <a:rPr lang="en-US" dirty="0" err="1"/>
              <a:t>n'est</a:t>
            </a:r>
            <a:r>
              <a:rPr lang="en-US" dirty="0"/>
              <a:t> pas </a:t>
            </a:r>
            <a:r>
              <a:rPr lang="en-US" dirty="0" err="1"/>
              <a:t>aussi</a:t>
            </a:r>
            <a:r>
              <a:rPr lang="en-US" dirty="0"/>
              <a:t> simple que les pratiques de coupe </a:t>
            </a:r>
            <a:r>
              <a:rPr lang="en-US" dirty="0" err="1"/>
              <a:t>partielle</a:t>
            </a:r>
            <a:r>
              <a:rPr lang="en-US" dirty="0"/>
              <a:t>. </a:t>
            </a:r>
            <a:r>
              <a:rPr lang="en-US" dirty="0" err="1"/>
              <a:t>Peut-être</a:t>
            </a:r>
            <a:r>
              <a:rPr lang="en-US" dirty="0"/>
              <a:t> que, </a:t>
            </a:r>
            <a:r>
              <a:rPr lang="en-US" dirty="0" err="1"/>
              <a:t>comme</a:t>
            </a:r>
            <a:r>
              <a:rPr lang="en-US" dirty="0"/>
              <a:t> le </a:t>
            </a:r>
            <a:r>
              <a:rPr lang="en-US" dirty="0" err="1"/>
              <a:t>suggèrent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découvertes</a:t>
            </a:r>
            <a:r>
              <a:rPr lang="en-US" dirty="0"/>
              <a:t> sur les </a:t>
            </a:r>
            <a:r>
              <a:rPr lang="en-US" dirty="0" err="1"/>
              <a:t>communautés</a:t>
            </a:r>
            <a:r>
              <a:rPr lang="en-US" dirty="0"/>
              <a:t> de </a:t>
            </a:r>
            <a:r>
              <a:rPr lang="en-US" dirty="0" err="1"/>
              <a:t>coléoptères</a:t>
            </a:r>
            <a:r>
              <a:rPr lang="en-US" dirty="0"/>
              <a:t> </a:t>
            </a:r>
            <a:r>
              <a:rPr lang="en-US" dirty="0" err="1"/>
              <a:t>saproxyliques</a:t>
            </a:r>
            <a:r>
              <a:rPr lang="en-US" dirty="0"/>
              <a:t>, la gestion </a:t>
            </a:r>
            <a:r>
              <a:rPr lang="en-US" dirty="0" err="1"/>
              <a:t>basée</a:t>
            </a:r>
            <a:r>
              <a:rPr lang="en-US" dirty="0"/>
              <a:t> sur les perturbations </a:t>
            </a:r>
            <a:r>
              <a:rPr lang="en-US" dirty="0" err="1"/>
              <a:t>naturelles</a:t>
            </a:r>
            <a:r>
              <a:rPr lang="en-US" dirty="0"/>
              <a:t> </a:t>
            </a:r>
            <a:r>
              <a:rPr lang="en-US" dirty="0" err="1"/>
              <a:t>devra</a:t>
            </a:r>
            <a:r>
              <a:rPr lang="en-US" dirty="0"/>
              <a:t> </a:t>
            </a:r>
            <a:r>
              <a:rPr lang="en-US" dirty="0" err="1"/>
              <a:t>étudier</a:t>
            </a:r>
            <a:r>
              <a:rPr lang="en-US" dirty="0"/>
              <a:t> les </a:t>
            </a:r>
            <a:r>
              <a:rPr lang="en-US" dirty="0" err="1"/>
              <a:t>facteurs</a:t>
            </a:r>
            <a:r>
              <a:rPr lang="en-US" dirty="0"/>
              <a:t> qui nous </a:t>
            </a:r>
            <a:r>
              <a:rPr lang="en-US" dirty="0" err="1"/>
              <a:t>permettraient</a:t>
            </a:r>
            <a:r>
              <a:rPr lang="en-US" dirty="0"/>
              <a:t> </a:t>
            </a:r>
            <a:r>
              <a:rPr lang="en-US" dirty="0" err="1"/>
              <a:t>d'imiter</a:t>
            </a:r>
            <a:r>
              <a:rPr lang="en-US" dirty="0"/>
              <a:t> plus </a:t>
            </a:r>
            <a:r>
              <a:rPr lang="en-US" dirty="0" err="1"/>
              <a:t>efficacement</a:t>
            </a:r>
            <a:r>
              <a:rPr lang="en-US" dirty="0"/>
              <a:t> les perturbations </a:t>
            </a:r>
            <a:r>
              <a:rPr lang="en-US" dirty="0" err="1"/>
              <a:t>naturelles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4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9132D-637A-1247-B668-0FDFDF000C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A998-D644-15D4-68EE-A39ACA6A1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FAF30F-1916-F37D-E36A-DF19D69F1E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598E3-C89B-40D7-268E-C8571308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34609-EF22-26D8-1158-077BE07D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3F0A5-705A-D7FC-DEBD-1F2DE8DD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6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568A7-40E7-6962-E332-9E9A58FB9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D3286-5602-3E8B-0542-61C450F5F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46EEC-4AE3-1F7E-4479-80ECA98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47291-3099-F0BF-4C56-A4F72AF5B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44A27-E9AE-077B-863F-876EFBE5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5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1E5360-FCDC-FAC7-2308-BDF2B681F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D11D9-14A7-0480-59EB-42B6C8D4A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B7899-D9E0-44B2-2067-9707D691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0DD5E-F233-2470-E18D-665F2B24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6E6C-043D-F5A5-71AE-95B78977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4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B959E-969B-FC6D-D1A3-E7E4C42E0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36823-C6C3-308B-E9CF-F574B16FC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E26A6-8A5F-5A0A-279E-D658A501E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344CF-EC17-2B31-2C9F-5CA1D89E9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35AA7-60A7-958A-6B5A-B6096F503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0BD67-349B-CE62-F3EB-25EB260D7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68327-A22E-D09F-C253-283E3EC4C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A4263-9AA2-97D1-57B7-5F63F5289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6DAC-98A1-1D48-3C65-6730E20E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39BDA-E01F-2E58-F6BD-5A2CB90F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6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5F19-3EC1-1B59-E9C5-CC3CB2E2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77F3E-AC9A-DA7B-BA0E-A60D379CBC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2B74D-6F8D-3FFF-515F-CA8DDCBF7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D207D-05B8-0A1F-BA25-3EFBE0D79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FFB5A8-44F4-8CFF-EB5B-9F2427909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E79E7-C937-9E40-2E3A-EDB6A9C1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72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EA1A-C8C5-1CCB-D2CF-128C37437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66D1-5837-682B-60DB-0F55C39EE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1275A-35F1-ED0F-411C-677C58A6A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F2416-9531-3326-EE28-5A52CEC6B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F923E4-F1A8-D49D-F241-BB5A08DF3C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80A658-BCC6-33F2-06A6-5777D330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F78D50-F69B-B39A-5951-529B356B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D6E52E-C130-88B9-6183-57593A49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3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0C29-A8AE-9D6E-2708-5145649B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4BE8D-C7FB-CC37-F218-0ECAA0CB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C65EB-2D06-1702-D4DE-E1C1BF5F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84E8C-CED5-F711-9EBB-FFC9875D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1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19A50C-9AD7-6B72-11BE-8DFF9759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B6F56B-770C-D472-EB88-8A3EC4AE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3149B0-370A-8165-C5A0-B34810CF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8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044-8235-6139-9188-C586F1BF3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2718C-58E5-DE1D-3A5D-9947B2479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B512A-CA56-D046-47C0-3E229B0585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ACC32-DB2A-846E-4EFF-483C21760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1E465-DAD7-E9F5-EF3F-19E69ED99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D729A4-42B7-9E0A-3A98-93EE0D92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4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5B3DF-297E-64F8-0007-CCDC0C8B9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787325-37F3-09D8-063F-4117C1265B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B152A-0A14-C72F-66E0-8115CA84B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3C89F-6642-2B0D-5EE7-F613FDAD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F846C-B103-9D7D-BFE6-320221B1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0C06E-614D-7B57-BE27-450C7BF4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47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BD946-D1EB-180D-8604-6F160BAD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9475E-FDD5-C779-3987-D01079E96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3F81-1EE6-E1BC-7E81-98943A60C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935AB-4B44-464D-A971-90B85229BE1F}" type="datetimeFigureOut">
              <a:rPr lang="en-US" smtClean="0"/>
              <a:t>5/18/23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0D60E-9113-BA60-68B9-C87D4374F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E1EFA-7348-DC0D-CE0A-D14B3ED80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D1504-17EF-1A4A-8E97-BE53C95FB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28.png"/><Relationship Id="rId3" Type="http://schemas.openxmlformats.org/officeDocument/2006/relationships/image" Target="../media/image18.jpeg"/><Relationship Id="rId7" Type="http://schemas.openxmlformats.org/officeDocument/2006/relationships/image" Target="../media/image25.gi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9.jpeg"/><Relationship Id="rId5" Type="http://schemas.openxmlformats.org/officeDocument/2006/relationships/image" Target="../media/image23.jpg"/><Relationship Id="rId10" Type="http://schemas.openxmlformats.org/officeDocument/2006/relationships/image" Target="../media/image20.jpeg"/><Relationship Id="rId4" Type="http://schemas.openxmlformats.org/officeDocument/2006/relationships/image" Target="../media/image22.gif"/><Relationship Id="rId9" Type="http://schemas.openxmlformats.org/officeDocument/2006/relationships/image" Target="../media/image27.jp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216BD-AF5E-6864-797A-AD84EC969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8471"/>
            <a:ext cx="6915150" cy="2590590"/>
          </a:xfrm>
        </p:spPr>
        <p:txBody>
          <a:bodyPr>
            <a:normAutofit fontScale="90000"/>
          </a:bodyPr>
          <a:lstStyle/>
          <a:p>
            <a:r>
              <a:rPr lang="en-CA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Response of saproxylic beetle communities twenty years after clearcut and partial cut harvests in the eastern boreal </a:t>
            </a:r>
            <a:r>
              <a:rPr lang="en-CA" sz="3200" b="1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mixedwood</a:t>
            </a:r>
            <a:r>
              <a:rPr lang="en-CA" sz="3200" b="1" dirty="0">
                <a:solidFill>
                  <a:srgbClr val="000000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  <a:t> forest</a:t>
            </a:r>
            <a:br>
              <a:rPr lang="en-CA" sz="3200" dirty="0">
                <a:solidFill>
                  <a:srgbClr val="00000A"/>
                </a:solidFill>
                <a:effectLst/>
                <a:latin typeface="Book Antiqua" panose="02040602050305030304" pitchFamily="18" charset="0"/>
                <a:ea typeface="Calibri" panose="020F0502020204030204" pitchFamily="34" charset="0"/>
              </a:rPr>
            </a:b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33FC7-CC89-9994-26B8-3CEA7EA70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14313" y="2215205"/>
            <a:ext cx="7343775" cy="821157"/>
          </a:xfrm>
        </p:spPr>
        <p:txBody>
          <a:bodyPr/>
          <a:lstStyle/>
          <a:p>
            <a:r>
              <a:rPr lang="en-US" dirty="0" err="1">
                <a:latin typeface="Book Antiqua" panose="02040602050305030304" pitchFamily="18" charset="0"/>
              </a:rPr>
              <a:t>Urszula</a:t>
            </a:r>
            <a:r>
              <a:rPr lang="en-US" dirty="0">
                <a:latin typeface="Book Antiqua" panose="02040602050305030304" pitchFamily="18" charset="0"/>
              </a:rPr>
              <a:t> </a:t>
            </a:r>
            <a:r>
              <a:rPr lang="en-US" dirty="0" err="1">
                <a:latin typeface="Book Antiqua" panose="02040602050305030304" pitchFamily="18" charset="0"/>
              </a:rPr>
              <a:t>Deregowski</a:t>
            </a:r>
            <a:r>
              <a:rPr lang="en-US" dirty="0">
                <a:latin typeface="Book Antiqua" panose="02040602050305030304" pitchFamily="18" charset="0"/>
              </a:rPr>
              <a:t>, Miguel Montoro Girona, Timothy T. Work</a:t>
            </a:r>
          </a:p>
        </p:txBody>
      </p:sp>
    </p:spTree>
    <p:extLst>
      <p:ext uri="{BB962C8B-B14F-4D97-AF65-F5344CB8AC3E}">
        <p14:creationId xmlns:p14="http://schemas.microsoft.com/office/powerpoint/2010/main" val="130603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6843F-6693-7510-9E72-36A20E954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Natural Disturbance-Based Management and the SAFE Experiment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2CDB67-76DA-186A-7759-774A82F6CB0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349" y="2797379"/>
            <a:ext cx="11456072" cy="221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0F524A-C6B6-D6B3-32CC-85D0DBD57C97}"/>
              </a:ext>
            </a:extLst>
          </p:cNvPr>
          <p:cNvSpPr txBox="1"/>
          <p:nvPr/>
        </p:nvSpPr>
        <p:spPr>
          <a:xfrm>
            <a:off x="4075461" y="519271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Second Cohort</a:t>
            </a:r>
          </a:p>
          <a:p>
            <a:pPr algn="ctr"/>
            <a:r>
              <a:rPr lang="en-US" dirty="0">
                <a:latin typeface="Book Antiqua" panose="02040602050305030304" pitchFamily="18" charset="0"/>
              </a:rPr>
              <a:t>(75-175 years after fire)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DC5D2-C271-381C-3ED3-A6EC27EECF64}"/>
              </a:ext>
            </a:extLst>
          </p:cNvPr>
          <p:cNvSpPr txBox="1"/>
          <p:nvPr/>
        </p:nvSpPr>
        <p:spPr>
          <a:xfrm>
            <a:off x="3413667" y="5192714"/>
            <a:ext cx="165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First Cohort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8A62C0-F094-8B95-7549-6A3816F26C2C}"/>
                  </a:ext>
                </a:extLst>
              </p:cNvPr>
              <p:cNvSpPr txBox="1"/>
              <p:nvPr/>
            </p:nvSpPr>
            <p:spPr>
              <a:xfrm>
                <a:off x="9268967" y="5192942"/>
                <a:ext cx="180498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Book Antiqua" panose="02040602050305030304" pitchFamily="18" charset="0"/>
                  </a:rPr>
                  <a:t>Third Cohort</a:t>
                </a:r>
              </a:p>
              <a:p>
                <a:pPr algn="ctr"/>
                <a:r>
                  <a:rPr lang="en-US" dirty="0">
                    <a:latin typeface="Book Antiqua" panose="0204060205030503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>
                    <a:latin typeface="Book Antiqua" panose="02040602050305030304" pitchFamily="18" charset="0"/>
                  </a:rPr>
                  <a:t>200 years)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8A62C0-F094-8B95-7549-6A3816F26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8967" y="5192942"/>
                <a:ext cx="1804987" cy="646331"/>
              </a:xfrm>
              <a:prstGeom prst="rect">
                <a:avLst/>
              </a:prstGeom>
              <a:blipFill>
                <a:blip r:embed="rId5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13B919A-038C-1EC8-ED02-B2A1B8DCAE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94" t="14069" r="49248" b="57353"/>
          <a:stretch/>
        </p:blipFill>
        <p:spPr>
          <a:xfrm rot="5400000">
            <a:off x="-25403" y="4914845"/>
            <a:ext cx="1649586" cy="1785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5ECC3B-F55E-F6E8-1AFF-0052882500B8}"/>
              </a:ext>
            </a:extLst>
          </p:cNvPr>
          <p:cNvSpPr txBox="1"/>
          <p:nvPr/>
        </p:nvSpPr>
        <p:spPr>
          <a:xfrm>
            <a:off x="1558546" y="5156545"/>
            <a:ext cx="1654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And beetles?</a:t>
            </a:r>
          </a:p>
          <a:p>
            <a:r>
              <a:rPr lang="en-US" dirty="0">
                <a:latin typeface="Book Antiqua" panose="02040602050305030304" pitchFamily="18" charset="0"/>
              </a:rPr>
              <a:t>20 years after partial and clearcutting, is there recovery?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C724CF-900F-3DAA-90FE-A918925E85B0}"/>
              </a:ext>
            </a:extLst>
          </p:cNvPr>
          <p:cNvCxnSpPr/>
          <p:nvPr/>
        </p:nvCxnSpPr>
        <p:spPr>
          <a:xfrm>
            <a:off x="5068541" y="6123543"/>
            <a:ext cx="10274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DA958B-D605-2991-E74C-41839CB39157}"/>
              </a:ext>
            </a:extLst>
          </p:cNvPr>
          <p:cNvCxnSpPr/>
          <p:nvPr/>
        </p:nvCxnSpPr>
        <p:spPr>
          <a:xfrm>
            <a:off x="8241508" y="6112986"/>
            <a:ext cx="102745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A3FE64-2BB3-9D12-61AB-E94C5D75BCE4}"/>
              </a:ext>
            </a:extLst>
          </p:cNvPr>
          <p:cNvSpPr txBox="1"/>
          <p:nvPr/>
        </p:nvSpPr>
        <p:spPr>
          <a:xfrm>
            <a:off x="4941407" y="6223376"/>
            <a:ext cx="165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Partial Cut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BF6D1-CBBD-C144-9707-BCC660B9BEA0}"/>
              </a:ext>
            </a:extLst>
          </p:cNvPr>
          <p:cNvSpPr txBox="1"/>
          <p:nvPr/>
        </p:nvSpPr>
        <p:spPr>
          <a:xfrm>
            <a:off x="8114593" y="6263275"/>
            <a:ext cx="165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Partial Cut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33C76F-AD2E-8873-86A2-D2E3FAEA3E6B}"/>
              </a:ext>
            </a:extLst>
          </p:cNvPr>
          <p:cNvCxnSpPr>
            <a:cxnSpLocks/>
          </p:cNvCxnSpPr>
          <p:nvPr/>
        </p:nvCxnSpPr>
        <p:spPr>
          <a:xfrm flipH="1">
            <a:off x="2183593" y="2651000"/>
            <a:ext cx="8644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2E5D10-3E32-03AD-A62E-06935FF06734}"/>
              </a:ext>
            </a:extLst>
          </p:cNvPr>
          <p:cNvCxnSpPr>
            <a:cxnSpLocks/>
          </p:cNvCxnSpPr>
          <p:nvPr/>
        </p:nvCxnSpPr>
        <p:spPr>
          <a:xfrm flipH="1">
            <a:off x="2183593" y="2438728"/>
            <a:ext cx="45559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105E51C-5603-3EDF-9079-C009290A262D}"/>
              </a:ext>
            </a:extLst>
          </p:cNvPr>
          <p:cNvCxnSpPr>
            <a:cxnSpLocks/>
          </p:cNvCxnSpPr>
          <p:nvPr/>
        </p:nvCxnSpPr>
        <p:spPr>
          <a:xfrm flipH="1">
            <a:off x="2183593" y="2210128"/>
            <a:ext cx="64173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DE3C2D-6B65-2676-BC36-A3689FB46DD5}"/>
              </a:ext>
            </a:extLst>
          </p:cNvPr>
          <p:cNvSpPr txBox="1"/>
          <p:nvPr/>
        </p:nvSpPr>
        <p:spPr>
          <a:xfrm>
            <a:off x="3927396" y="1823218"/>
            <a:ext cx="165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Clearcut</a:t>
            </a:r>
          </a:p>
        </p:txBody>
      </p:sp>
    </p:spTree>
    <p:extLst>
      <p:ext uri="{BB962C8B-B14F-4D97-AF65-F5344CB8AC3E}">
        <p14:creationId xmlns:p14="http://schemas.microsoft.com/office/powerpoint/2010/main" val="2024766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8B3A5-5020-2ACA-3B7B-635EB9A1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31" y="120104"/>
            <a:ext cx="6403386" cy="754740"/>
          </a:xfrm>
          <a:solidFill>
            <a:srgbClr val="F8F3F0"/>
          </a:solidFill>
        </p:spPr>
        <p:txBody>
          <a:bodyPr/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SAFE Experiment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BBBD2-DD38-0049-0D30-17AFAABE3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08" y="3398564"/>
            <a:ext cx="4452443" cy="3339332"/>
          </a:xfrm>
          <a:prstGeom prst="rect">
            <a:avLst/>
          </a:prstGeom>
          <a:solidFill>
            <a:srgbClr val="E2CDCF"/>
          </a:solidFill>
          <a:ln w="12700">
            <a:solidFill>
              <a:srgbClr val="6F6057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4EB2C-1771-2BA7-0D86-41B050D7479A}"/>
              </a:ext>
            </a:extLst>
          </p:cNvPr>
          <p:cNvSpPr txBox="1"/>
          <p:nvPr/>
        </p:nvSpPr>
        <p:spPr>
          <a:xfrm>
            <a:off x="105831" y="1915708"/>
            <a:ext cx="4452443" cy="2585323"/>
          </a:xfrm>
          <a:prstGeom prst="rect">
            <a:avLst/>
          </a:prstGeom>
          <a:solidFill>
            <a:srgbClr val="BAABA4"/>
          </a:solidFill>
          <a:ln w="12700">
            <a:solidFill>
              <a:srgbClr val="6F6057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latin typeface="Book Antiqua" panose="02040602050305030304" pitchFamily="18" charset="0"/>
              </a:rPr>
              <a:t>SAFE 1 </a:t>
            </a:r>
            <a:r>
              <a:rPr lang="fr-FR" dirty="0" err="1">
                <a:latin typeface="Book Antiqua" panose="02040602050305030304" pitchFamily="18" charset="0"/>
              </a:rPr>
              <a:t>Hardwood</a:t>
            </a:r>
            <a:r>
              <a:rPr lang="fr-FR" dirty="0">
                <a:latin typeface="Book Antiqua" panose="02040602050305030304" pitchFamily="18" charset="0"/>
              </a:rPr>
              <a:t> Stands</a:t>
            </a:r>
          </a:p>
          <a:p>
            <a:endParaRPr lang="fr-FR" dirty="0">
              <a:latin typeface="Book Antiqua" panose="02040602050305030304" pitchFamily="18" charset="0"/>
            </a:endParaRPr>
          </a:p>
          <a:p>
            <a:r>
              <a:rPr lang="fr-FR" dirty="0">
                <a:latin typeface="Book Antiqua" panose="02040602050305030304" pitchFamily="18" charset="0"/>
              </a:rPr>
              <a:t>Winter 1998-1999: </a:t>
            </a:r>
            <a:endParaRPr lang="en-US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1/3 Partial Cut – small non-vigorous stems in low thinning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2/3 Partial Cut – large diameter, marketable stems in crown thinning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CPRS  (</a:t>
            </a:r>
            <a:r>
              <a:rPr lang="en-US" dirty="0" err="1">
                <a:latin typeface="Book Antiqua" panose="02040602050305030304" pitchFamily="18" charset="0"/>
              </a:rPr>
              <a:t>clearcut</a:t>
            </a:r>
            <a:r>
              <a:rPr lang="en-US" dirty="0">
                <a:latin typeface="Book Antiqua" panose="0204060205030503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CPRS with burn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970C9-0217-AF9E-05ED-E58C3E71EA0B}"/>
              </a:ext>
            </a:extLst>
          </p:cNvPr>
          <p:cNvSpPr txBox="1"/>
          <p:nvPr/>
        </p:nvSpPr>
        <p:spPr>
          <a:xfrm>
            <a:off x="4706408" y="1813136"/>
            <a:ext cx="6972736" cy="1477328"/>
          </a:xfrm>
          <a:prstGeom prst="rect">
            <a:avLst/>
          </a:prstGeom>
          <a:solidFill>
            <a:srgbClr val="BAABA4"/>
          </a:solidFill>
          <a:ln w="12700">
            <a:solidFill>
              <a:srgbClr val="6F6057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latin typeface="Book Antiqua" panose="02040602050305030304" pitchFamily="18" charset="0"/>
              </a:rPr>
              <a:t>May-August (SAFE 1, 2019; SAFE 3, 2021):</a:t>
            </a:r>
          </a:p>
          <a:p>
            <a:r>
              <a:rPr lang="fr-FR" dirty="0">
                <a:latin typeface="Book Antiqua" panose="02040602050305030304" pitchFamily="18" charset="0"/>
              </a:rPr>
              <a:t>9 IBL Traps for </a:t>
            </a:r>
            <a:r>
              <a:rPr lang="fr-FR" dirty="0" err="1">
                <a:latin typeface="Book Antiqua" panose="02040602050305030304" pitchFamily="18" charset="0"/>
              </a:rPr>
              <a:t>Each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Treatment</a:t>
            </a:r>
            <a:r>
              <a:rPr lang="fr-FR" dirty="0">
                <a:latin typeface="Book Antiqua" panose="02040602050305030304" pitchFamily="18" charset="0"/>
              </a:rPr>
              <a:t>;</a:t>
            </a:r>
          </a:p>
          <a:p>
            <a:r>
              <a:rPr lang="fr-FR" dirty="0" err="1">
                <a:latin typeface="Book Antiqua" panose="02040602050305030304" pitchFamily="18" charset="0"/>
              </a:rPr>
              <a:t>Samples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collected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en-CA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~ every 3 weeks</a:t>
            </a:r>
            <a:r>
              <a:rPr lang="fr-FR" dirty="0">
                <a:latin typeface="Book Antiqua" panose="02040602050305030304" pitchFamily="18" charset="0"/>
              </a:rPr>
              <a:t>;</a:t>
            </a:r>
          </a:p>
          <a:p>
            <a:r>
              <a:rPr lang="fr-FR" dirty="0" err="1">
                <a:latin typeface="Book Antiqua" panose="02040602050305030304" pitchFamily="18" charset="0"/>
              </a:rPr>
              <a:t>Beetles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were</a:t>
            </a:r>
            <a:r>
              <a:rPr lang="fr-FR" dirty="0">
                <a:latin typeface="Book Antiqua" panose="02040602050305030304" pitchFamily="18" charset="0"/>
              </a:rPr>
              <a:t> </a:t>
            </a:r>
            <a:r>
              <a:rPr lang="fr-FR" dirty="0" err="1">
                <a:latin typeface="Book Antiqua" panose="02040602050305030304" pitchFamily="18" charset="0"/>
              </a:rPr>
              <a:t>Identified</a:t>
            </a:r>
            <a:r>
              <a:rPr lang="fr-FR" dirty="0">
                <a:latin typeface="Book Antiqua" panose="02040602050305030304" pitchFamily="18" charset="0"/>
              </a:rPr>
              <a:t> and </a:t>
            </a:r>
            <a:r>
              <a:rPr lang="fr-FR" dirty="0" err="1">
                <a:latin typeface="Book Antiqua" panose="02040602050305030304" pitchFamily="18" charset="0"/>
              </a:rPr>
              <a:t>Classified</a:t>
            </a:r>
            <a:r>
              <a:rPr lang="fr-FR" dirty="0">
                <a:latin typeface="Book Antiqua" panose="02040602050305030304" pitchFamily="18" charset="0"/>
              </a:rPr>
              <a:t> as </a:t>
            </a:r>
            <a:r>
              <a:rPr lang="fr-FR" dirty="0" err="1">
                <a:latin typeface="Book Antiqua" panose="02040602050305030304" pitchFamily="18" charset="0"/>
              </a:rPr>
              <a:t>Saproxylic</a:t>
            </a:r>
            <a:r>
              <a:rPr lang="fr-FR" dirty="0">
                <a:latin typeface="Book Antiqua" panose="02040602050305030304" pitchFamily="18" charset="0"/>
              </a:rPr>
              <a:t> or Non-</a:t>
            </a:r>
            <a:r>
              <a:rPr lang="fr-FR" dirty="0" err="1">
                <a:latin typeface="Book Antiqua" panose="02040602050305030304" pitchFamily="18" charset="0"/>
              </a:rPr>
              <a:t>Saproxylic</a:t>
            </a:r>
            <a:endParaRPr lang="fr-FR" dirty="0">
              <a:latin typeface="Book Antiqua" panose="0204060205030503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B2839-085B-C0B9-E6D8-086D509243AC}"/>
              </a:ext>
            </a:extLst>
          </p:cNvPr>
          <p:cNvSpPr txBox="1"/>
          <p:nvPr/>
        </p:nvSpPr>
        <p:spPr>
          <a:xfrm flipH="1">
            <a:off x="84985" y="982944"/>
            <a:ext cx="6403385" cy="646331"/>
          </a:xfrm>
          <a:prstGeom prst="rect">
            <a:avLst/>
          </a:prstGeom>
          <a:solidFill>
            <a:srgbClr val="F8F3F0"/>
          </a:solidFill>
        </p:spPr>
        <p:txBody>
          <a:bodyPr wrap="square">
            <a:spAutoFit/>
          </a:bodyPr>
          <a:lstStyle/>
          <a:p>
            <a:r>
              <a:rPr lang="en-CA" dirty="0">
                <a:latin typeface="Book Antiqua" panose="02040602050305030304" pitchFamily="18" charset="0"/>
              </a:rPr>
              <a:t>Sylviculture et </a:t>
            </a:r>
            <a:r>
              <a:rPr lang="en-CA" dirty="0" err="1">
                <a:latin typeface="Book Antiqua" panose="02040602050305030304" pitchFamily="18" charset="0"/>
              </a:rPr>
              <a:t>Aménagement</a:t>
            </a:r>
            <a:r>
              <a:rPr lang="en-CA" dirty="0">
                <a:latin typeface="Book Antiqua" panose="02040602050305030304" pitchFamily="18" charset="0"/>
              </a:rPr>
              <a:t> Forestiers </a:t>
            </a:r>
            <a:r>
              <a:rPr lang="en-CA" dirty="0" err="1">
                <a:latin typeface="Book Antiqua" panose="02040602050305030304" pitchFamily="18" charset="0"/>
              </a:rPr>
              <a:t>Écosystemique</a:t>
            </a:r>
            <a:r>
              <a:rPr lang="en-CA" dirty="0">
                <a:latin typeface="Book Antiqua" panose="02040602050305030304" pitchFamily="18" charset="0"/>
              </a:rPr>
              <a:t> (SAFE) Experiment</a:t>
            </a:r>
            <a:endParaRPr lang="fr-FR" dirty="0"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06684-A38A-BE76-4DAB-A0D0E097C2C5}"/>
              </a:ext>
            </a:extLst>
          </p:cNvPr>
          <p:cNvSpPr txBox="1"/>
          <p:nvPr/>
        </p:nvSpPr>
        <p:spPr>
          <a:xfrm>
            <a:off x="105830" y="4750919"/>
            <a:ext cx="4452443" cy="1754326"/>
          </a:xfrm>
          <a:prstGeom prst="rect">
            <a:avLst/>
          </a:prstGeom>
          <a:solidFill>
            <a:srgbClr val="BAABA4"/>
          </a:solidFill>
          <a:ln w="12700">
            <a:solidFill>
              <a:srgbClr val="6F6057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latin typeface="Book Antiqua" panose="02040602050305030304" pitchFamily="18" charset="0"/>
              </a:rPr>
              <a:t>SAFE 3 </a:t>
            </a:r>
            <a:r>
              <a:rPr lang="fr-FR" dirty="0" err="1">
                <a:latin typeface="Book Antiqua" panose="02040602050305030304" pitchFamily="18" charset="0"/>
              </a:rPr>
              <a:t>Mixedwood</a:t>
            </a:r>
            <a:r>
              <a:rPr lang="fr-FR" dirty="0">
                <a:latin typeface="Book Antiqua" panose="02040602050305030304" pitchFamily="18" charset="0"/>
              </a:rPr>
              <a:t> Stands</a:t>
            </a:r>
          </a:p>
          <a:p>
            <a:endParaRPr lang="fr-FR" dirty="0">
              <a:latin typeface="Book Antiqua" panose="02040602050305030304" pitchFamily="18" charset="0"/>
            </a:endParaRPr>
          </a:p>
          <a:p>
            <a:r>
              <a:rPr lang="fr-FR" dirty="0">
                <a:latin typeface="Book Antiqua" panose="02040602050305030304" pitchFamily="18" charset="0"/>
              </a:rPr>
              <a:t>Winter 2000-2001: </a:t>
            </a:r>
            <a:endParaRPr lang="en-US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40% Dispersed Partial Cut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40% Gap Cut (</a:t>
            </a:r>
            <a:r>
              <a:rPr lang="en-CA" sz="18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~400m</a:t>
            </a:r>
            <a:r>
              <a:rPr lang="en-CA" sz="1800" baseline="30000" dirty="0">
                <a:effectLst/>
                <a:latin typeface="Book Antiqua" panose="02040602050305030304" pitchFamily="18" charset="0"/>
                <a:ea typeface="Times New Roman" panose="02020603050405020304" pitchFamily="18" charset="0"/>
              </a:rPr>
              <a:t>2</a:t>
            </a:r>
            <a:r>
              <a:rPr lang="en-CA" dirty="0">
                <a:effectLst/>
                <a:latin typeface="Book Antiqua" panose="02040602050305030304" pitchFamily="18" charset="0"/>
              </a:rPr>
              <a:t> </a:t>
            </a:r>
            <a:r>
              <a:rPr lang="en-US" dirty="0">
                <a:latin typeface="Book Antiqua" panose="020406020503050303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Book Antiqua" panose="02040602050305030304" pitchFamily="18" charset="0"/>
              </a:rPr>
              <a:t>CPRS  (clearcut)</a:t>
            </a:r>
          </a:p>
        </p:txBody>
      </p:sp>
    </p:spTree>
    <p:extLst>
      <p:ext uri="{BB962C8B-B14F-4D97-AF65-F5344CB8AC3E}">
        <p14:creationId xmlns:p14="http://schemas.microsoft.com/office/powerpoint/2010/main" val="63775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6917ED-B57F-B9A0-FC8E-D1C976802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9" t="11681" r="42757" b="59671"/>
          <a:stretch/>
        </p:blipFill>
        <p:spPr>
          <a:xfrm rot="5400000">
            <a:off x="48900" y="4591446"/>
            <a:ext cx="2237414" cy="2185988"/>
          </a:xfrm>
          <a:prstGeom prst="rect">
            <a:avLst/>
          </a:prstGeom>
          <a:ln w="1270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109E64-35FB-DF1D-EFA9-D95BFDD7C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3" y="632201"/>
            <a:ext cx="4970000" cy="374892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E159E9-E11F-C503-6BC4-B24BD6C96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13" y="2683925"/>
            <a:ext cx="7307662" cy="40026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B780AA-128A-D56B-A92A-82CD82B75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83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SAFE 1: Hardwood Stands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FFC3C-363C-350C-FE1F-325E052129B8}"/>
              </a:ext>
            </a:extLst>
          </p:cNvPr>
          <p:cNvSpPr txBox="1"/>
          <p:nvPr/>
        </p:nvSpPr>
        <p:spPr>
          <a:xfrm>
            <a:off x="731839" y="2165190"/>
            <a:ext cx="59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3105A-9E00-BDF1-1B40-450A3C0CBF11}"/>
              </a:ext>
            </a:extLst>
          </p:cNvPr>
          <p:cNvSpPr txBox="1"/>
          <p:nvPr/>
        </p:nvSpPr>
        <p:spPr>
          <a:xfrm>
            <a:off x="1604054" y="2025301"/>
            <a:ext cx="59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E813B9-2179-A213-5F13-99FA6E8E7E1B}"/>
              </a:ext>
            </a:extLst>
          </p:cNvPr>
          <p:cNvSpPr txBox="1"/>
          <p:nvPr/>
        </p:nvSpPr>
        <p:spPr>
          <a:xfrm>
            <a:off x="2476270" y="1840635"/>
            <a:ext cx="59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0B721F-1F25-BFC4-02F8-75D9F54C9CB4}"/>
              </a:ext>
            </a:extLst>
          </p:cNvPr>
          <p:cNvSpPr txBox="1">
            <a:spLocks/>
          </p:cNvSpPr>
          <p:nvPr/>
        </p:nvSpPr>
        <p:spPr>
          <a:xfrm>
            <a:off x="5509318" y="1069089"/>
            <a:ext cx="5844481" cy="109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20 years later, overall saproxylic beetle abundance has recovered in 1/3 partial cuts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A390CF-20E8-8EBD-A1AB-DF30B4E0628B}"/>
              </a:ext>
            </a:extLst>
          </p:cNvPr>
          <p:cNvSpPr txBox="1">
            <a:spLocks/>
          </p:cNvSpPr>
          <p:nvPr/>
        </p:nvSpPr>
        <p:spPr>
          <a:xfrm>
            <a:off x="2476270" y="4695401"/>
            <a:ext cx="2568343" cy="1791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Community composition in uncut and clearcut stands is similar</a:t>
            </a:r>
          </a:p>
        </p:txBody>
      </p:sp>
    </p:spTree>
    <p:extLst>
      <p:ext uri="{BB962C8B-B14F-4D97-AF65-F5344CB8AC3E}">
        <p14:creationId xmlns:p14="http://schemas.microsoft.com/office/powerpoint/2010/main" val="52034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369BCF-DBE1-9112-6540-1A14E3250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9" t="2797" r="32402" b="61545"/>
          <a:stretch/>
        </p:blipFill>
        <p:spPr>
          <a:xfrm rot="16200000">
            <a:off x="9450346" y="4119524"/>
            <a:ext cx="2832455" cy="2436191"/>
          </a:xfrm>
          <a:prstGeom prst="rect">
            <a:avLst/>
          </a:prstGeom>
          <a:ln w="1270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170E9-8284-0E5A-7A84-FF745DF64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927"/>
            <a:ext cx="5986463" cy="5627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A826A4-4BBA-B698-7BB4-83932D8D91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40" y="104152"/>
            <a:ext cx="5163829" cy="3753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1CE449-51BF-DF60-9338-6364DDA5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47838" y="4064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SAFE 3: </a:t>
            </a:r>
            <a:r>
              <a:rPr lang="en-US" dirty="0" err="1">
                <a:solidFill>
                  <a:srgbClr val="52502A"/>
                </a:solidFill>
                <a:latin typeface="Book Antiqua" panose="02040602050305030304" pitchFamily="18" charset="0"/>
              </a:rPr>
              <a:t>Mixedwood</a:t>
            </a: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 </a:t>
            </a:r>
            <a:b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</a:b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Stands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69C2A-2659-BB70-E115-7D24DCF06BD8}"/>
              </a:ext>
            </a:extLst>
          </p:cNvPr>
          <p:cNvSpPr txBox="1">
            <a:spLocks/>
          </p:cNvSpPr>
          <p:nvPr/>
        </p:nvSpPr>
        <p:spPr>
          <a:xfrm>
            <a:off x="6096000" y="4063437"/>
            <a:ext cx="3348038" cy="2465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Community composition and overall saproxylic beetle abundance did not differ between treatments  </a:t>
            </a:r>
          </a:p>
        </p:txBody>
      </p:sp>
    </p:spTree>
    <p:extLst>
      <p:ext uri="{BB962C8B-B14F-4D97-AF65-F5344CB8AC3E}">
        <p14:creationId xmlns:p14="http://schemas.microsoft.com/office/powerpoint/2010/main" val="199203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25E69C-EBAB-6070-A1EC-1B0C094FE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" y="120651"/>
            <a:ext cx="6842761" cy="353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AECAA6-F15E-C3DF-F05B-A76FC571A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91" y="3598863"/>
            <a:ext cx="6741795" cy="3273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B829A8-615F-CB0B-BC99-A7AD1743F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94" t="14069" r="49248" b="57353"/>
          <a:stretch/>
        </p:blipFill>
        <p:spPr>
          <a:xfrm rot="5400000">
            <a:off x="-97564" y="4870958"/>
            <a:ext cx="1649586" cy="1785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8DFDB1-42D0-AC03-FAC7-BF22A5652474}"/>
              </a:ext>
            </a:extLst>
          </p:cNvPr>
          <p:cNvSpPr txBox="1"/>
          <p:nvPr/>
        </p:nvSpPr>
        <p:spPr>
          <a:xfrm>
            <a:off x="564356" y="120649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Fungivores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C136F2-65A0-0014-31F3-60686D8E474B}"/>
              </a:ext>
            </a:extLst>
          </p:cNvPr>
          <p:cNvSpPr txBox="1"/>
          <p:nvPr/>
        </p:nvSpPr>
        <p:spPr>
          <a:xfrm>
            <a:off x="3352800" y="120649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Predators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51761-2A79-6798-0914-59B0DAE2CE3B}"/>
              </a:ext>
            </a:extLst>
          </p:cNvPr>
          <p:cNvSpPr txBox="1"/>
          <p:nvPr/>
        </p:nvSpPr>
        <p:spPr>
          <a:xfrm>
            <a:off x="564355" y="1888706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Xylophages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60A1B-4140-E838-3488-AF9D050BE6E4}"/>
              </a:ext>
            </a:extLst>
          </p:cNvPr>
          <p:cNvSpPr txBox="1"/>
          <p:nvPr/>
        </p:nvSpPr>
        <p:spPr>
          <a:xfrm>
            <a:off x="3352799" y="1888706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Decayed Wood Feeders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B11A93-0117-0759-B75C-C04BE4B2B79B}"/>
              </a:ext>
            </a:extLst>
          </p:cNvPr>
          <p:cNvSpPr txBox="1"/>
          <p:nvPr/>
        </p:nvSpPr>
        <p:spPr>
          <a:xfrm>
            <a:off x="5731669" y="3584575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Fungivores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403FDA-ED29-5986-DD4B-98255CD72A12}"/>
              </a:ext>
            </a:extLst>
          </p:cNvPr>
          <p:cNvSpPr txBox="1"/>
          <p:nvPr/>
        </p:nvSpPr>
        <p:spPr>
          <a:xfrm>
            <a:off x="8063865" y="3584575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Predators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61C50-31D5-A297-CD82-DE263A9DB1AD}"/>
              </a:ext>
            </a:extLst>
          </p:cNvPr>
          <p:cNvSpPr txBox="1"/>
          <p:nvPr/>
        </p:nvSpPr>
        <p:spPr>
          <a:xfrm>
            <a:off x="10260806" y="3584574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Xylophages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3A82B-674B-79CD-EAEB-22FDED1CE3E9}"/>
              </a:ext>
            </a:extLst>
          </p:cNvPr>
          <p:cNvSpPr txBox="1"/>
          <p:nvPr/>
        </p:nvSpPr>
        <p:spPr>
          <a:xfrm>
            <a:off x="5731668" y="5270930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Decayed Wood Feeders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44B85-72D0-067D-7E2A-7BE4E286DB8F}"/>
              </a:ext>
            </a:extLst>
          </p:cNvPr>
          <p:cNvSpPr txBox="1"/>
          <p:nvPr/>
        </p:nvSpPr>
        <p:spPr>
          <a:xfrm>
            <a:off x="8063864" y="5235575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Slime Mold Feeders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B7975D7-91D3-ACC4-ABD9-6C213542EA48}"/>
              </a:ext>
            </a:extLst>
          </p:cNvPr>
          <p:cNvSpPr/>
          <p:nvPr/>
        </p:nvSpPr>
        <p:spPr>
          <a:xfrm>
            <a:off x="6096000" y="120649"/>
            <a:ext cx="590550" cy="3165476"/>
          </a:xfrm>
          <a:prstGeom prst="rightBrace">
            <a:avLst/>
          </a:prstGeom>
          <a:noFill/>
          <a:ln w="25400">
            <a:solidFill>
              <a:srgbClr val="643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4F66A550-5767-4D42-89D6-F6FF9A3968BE}"/>
              </a:ext>
            </a:extLst>
          </p:cNvPr>
          <p:cNvSpPr/>
          <p:nvPr/>
        </p:nvSpPr>
        <p:spPr>
          <a:xfrm rot="10800000">
            <a:off x="4798218" y="3505027"/>
            <a:ext cx="590550" cy="3165476"/>
          </a:xfrm>
          <a:prstGeom prst="rightBrace">
            <a:avLst/>
          </a:prstGeom>
          <a:noFill/>
          <a:ln w="25400">
            <a:solidFill>
              <a:srgbClr val="643F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537F88F-4CB2-64B2-E1F5-706575EC8118}"/>
              </a:ext>
            </a:extLst>
          </p:cNvPr>
          <p:cNvSpPr txBox="1">
            <a:spLocks/>
          </p:cNvSpPr>
          <p:nvPr/>
        </p:nvSpPr>
        <p:spPr>
          <a:xfrm>
            <a:off x="6859489" y="274537"/>
            <a:ext cx="4768156" cy="272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SAFE 1 Hardwood Stands:</a:t>
            </a:r>
          </a:p>
          <a:p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Fungivores did not recover in any cutting treatment</a:t>
            </a:r>
          </a:p>
          <a:p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Predators and decayed wood feeders  did not recover in 2/3 partial cuts</a:t>
            </a:r>
          </a:p>
          <a:p>
            <a:pPr marL="0" indent="0">
              <a:buNone/>
            </a:pPr>
            <a:endParaRPr lang="en-US" dirty="0">
              <a:solidFill>
                <a:srgbClr val="643F43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33A458-CADA-4F42-5231-4DB397BFA699}"/>
              </a:ext>
            </a:extLst>
          </p:cNvPr>
          <p:cNvSpPr txBox="1">
            <a:spLocks/>
          </p:cNvSpPr>
          <p:nvPr/>
        </p:nvSpPr>
        <p:spPr>
          <a:xfrm>
            <a:off x="295973" y="3788545"/>
            <a:ext cx="4610605" cy="2656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SAFE 3 </a:t>
            </a:r>
            <a:r>
              <a:rPr lang="en-US" dirty="0" err="1">
                <a:solidFill>
                  <a:srgbClr val="643F43"/>
                </a:solidFill>
                <a:latin typeface="Book Antiqua" panose="02040602050305030304" pitchFamily="18" charset="0"/>
              </a:rPr>
              <a:t>Mixedwood</a:t>
            </a:r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 Stands:</a:t>
            </a:r>
          </a:p>
          <a:p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Xylophages did not recover in clearcuts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4CEB187-4777-9EFB-3F34-48C985DBBA10}"/>
              </a:ext>
            </a:extLst>
          </p:cNvPr>
          <p:cNvSpPr txBox="1">
            <a:spLocks/>
          </p:cNvSpPr>
          <p:nvPr/>
        </p:nvSpPr>
        <p:spPr>
          <a:xfrm>
            <a:off x="903905" y="5388822"/>
            <a:ext cx="4610605" cy="2656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643F43"/>
                </a:solidFill>
                <a:latin typeface="Book Antiqua" panose="02040602050305030304" pitchFamily="18" charset="0"/>
              </a:rPr>
              <a:t>All other feeding guilds: no difference between uncut and cut stands</a:t>
            </a:r>
          </a:p>
        </p:txBody>
      </p:sp>
    </p:spTree>
    <p:extLst>
      <p:ext uri="{BB962C8B-B14F-4D97-AF65-F5344CB8AC3E}">
        <p14:creationId xmlns:p14="http://schemas.microsoft.com/office/powerpoint/2010/main" val="376483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DD4F26-B6ED-00B4-9F24-6EAC142CC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512763"/>
            <a:ext cx="5130800" cy="374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36B6-581D-633F-7A6C-1B7F75B19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4500" y="512763"/>
            <a:ext cx="5943600" cy="4291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2B94CA-F0E6-9505-31C0-8F66E72E742F}"/>
              </a:ext>
            </a:extLst>
          </p:cNvPr>
          <p:cNvSpPr txBox="1">
            <a:spLocks/>
          </p:cNvSpPr>
          <p:nvPr/>
        </p:nvSpPr>
        <p:spPr>
          <a:xfrm>
            <a:off x="244475" y="5625024"/>
            <a:ext cx="9691687" cy="2465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No significant effect of deadwood volume on saproxylic beetle abundance in SAFE 3 </a:t>
            </a:r>
            <a:r>
              <a:rPr lang="en-US" dirty="0" err="1">
                <a:solidFill>
                  <a:srgbClr val="52502A"/>
                </a:solidFill>
                <a:latin typeface="Book Antiqua" panose="02040602050305030304" pitchFamily="18" charset="0"/>
              </a:rPr>
              <a:t>mixedwood</a:t>
            </a: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 stands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23E30E-12FB-9163-8064-2417F3285488}"/>
              </a:ext>
            </a:extLst>
          </p:cNvPr>
          <p:cNvSpPr txBox="1">
            <a:spLocks/>
          </p:cNvSpPr>
          <p:nvPr/>
        </p:nvSpPr>
        <p:spPr>
          <a:xfrm>
            <a:off x="244475" y="4259263"/>
            <a:ext cx="11456988" cy="2465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In SAFE 1 hardwood stands, overall deadwood volume was positively correlated with overall saproxylic beetle abundance (also abundance of fungivores and xylophages)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3F137-A0D9-132C-F4C1-2DBD1F1929E0}"/>
              </a:ext>
            </a:extLst>
          </p:cNvPr>
          <p:cNvSpPr txBox="1"/>
          <p:nvPr/>
        </p:nvSpPr>
        <p:spPr>
          <a:xfrm>
            <a:off x="5972969" y="358874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Fungivores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71594-16C5-1C96-53A9-B7ECA298AC37}"/>
              </a:ext>
            </a:extLst>
          </p:cNvPr>
          <p:cNvSpPr txBox="1"/>
          <p:nvPr/>
        </p:nvSpPr>
        <p:spPr>
          <a:xfrm>
            <a:off x="9013826" y="358874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Predators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F7759F-791B-CCB1-DAC2-2CC65D811356}"/>
              </a:ext>
            </a:extLst>
          </p:cNvPr>
          <p:cNvSpPr txBox="1"/>
          <p:nvPr/>
        </p:nvSpPr>
        <p:spPr>
          <a:xfrm>
            <a:off x="5972969" y="2232124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Xylophages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42CBD-E57B-F57D-880A-0B08CCED1BF4}"/>
              </a:ext>
            </a:extLst>
          </p:cNvPr>
          <p:cNvSpPr txBox="1"/>
          <p:nvPr/>
        </p:nvSpPr>
        <p:spPr>
          <a:xfrm>
            <a:off x="8864601" y="2232124"/>
            <a:ext cx="2443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Book Antiqua" panose="02040602050305030304" pitchFamily="18" charset="0"/>
              </a:rPr>
              <a:t>Decayed Wood Feeders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54F458-DE6C-CA07-AB77-9644DDB34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51149" y="-3039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52502A"/>
                </a:solidFill>
                <a:latin typeface="Book Antiqua" panose="02040602050305030304" pitchFamily="18" charset="0"/>
              </a:rPr>
              <a:t>SAFE 1: Hardwood Stands</a:t>
            </a:r>
          </a:p>
        </p:txBody>
      </p:sp>
    </p:spTree>
    <p:extLst>
      <p:ext uri="{BB962C8B-B14F-4D97-AF65-F5344CB8AC3E}">
        <p14:creationId xmlns:p14="http://schemas.microsoft.com/office/powerpoint/2010/main" val="156131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0726EA-BE91-7FE7-2569-526DD2AF7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983848" y="3483416"/>
            <a:ext cx="3339869" cy="3452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5CE47A-BA42-7C8B-9D1A-0964934E1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9008" y="1284550"/>
            <a:ext cx="3332552" cy="3268464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BBFD10-43E4-75CD-54C1-1F36CE70A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069" b="13562"/>
          <a:stretch/>
        </p:blipFill>
        <p:spPr>
          <a:xfrm>
            <a:off x="-160755" y="3850951"/>
            <a:ext cx="3058829" cy="3007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AE01E7-45FD-D830-6897-DCA0015CF3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91" b="2804"/>
          <a:stretch/>
        </p:blipFill>
        <p:spPr>
          <a:xfrm rot="16200000">
            <a:off x="9043977" y="1509348"/>
            <a:ext cx="3339870" cy="3332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FBC5C-F02F-CFEF-6C57-529BAE7578C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09" r="27740" b="5634"/>
          <a:stretch/>
        </p:blipFill>
        <p:spPr>
          <a:xfrm rot="16200000">
            <a:off x="4596393" y="3383935"/>
            <a:ext cx="2693406" cy="429823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C568CA-C5D6-C619-0F8A-14B915A849CD}"/>
              </a:ext>
            </a:extLst>
          </p:cNvPr>
          <p:cNvSpPr txBox="1">
            <a:spLocks/>
          </p:cNvSpPr>
          <p:nvPr/>
        </p:nvSpPr>
        <p:spPr>
          <a:xfrm>
            <a:off x="2636015" y="1963253"/>
            <a:ext cx="6919969" cy="2358602"/>
          </a:xfrm>
          <a:prstGeom prst="rect">
            <a:avLst/>
          </a:prstGeom>
          <a:solidFill>
            <a:srgbClr val="F8F3F0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Partial cutting may help saproxylic beetle communities recover, but we don’t yet understand all of the factors contributing to this recovery.</a:t>
            </a:r>
          </a:p>
          <a:p>
            <a:pPr marL="0" indent="0">
              <a:buNone/>
            </a:pP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According to saproxylic beetle communities…</a:t>
            </a:r>
          </a:p>
          <a:p>
            <a:pPr marL="0" indent="0">
              <a:buNone/>
            </a:pPr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Partial cutting does not allow us to emulate natural disturbance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2BBCF40-7B82-191A-5644-879C73C9DE4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3385" y="94499"/>
            <a:ext cx="9456643" cy="182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26D3BD-B5FF-FFBC-8E46-EB890DD7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64415" y="20162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52502A"/>
                </a:solidFill>
                <a:latin typeface="Book Antiqua" panose="0204060205030503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16345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D0618-3CB1-054C-BFEC-7C2114B90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3453" y="0"/>
            <a:ext cx="4325351" cy="4242171"/>
          </a:xfrm>
          <a:prstGeom prst="rect">
            <a:avLst/>
          </a:prstGeom>
          <a:ln w="12700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212556-A0D1-314D-A1B6-B70237DE74C5}"/>
              </a:ext>
            </a:extLst>
          </p:cNvPr>
          <p:cNvSpPr txBox="1"/>
          <p:nvPr/>
        </p:nvSpPr>
        <p:spPr>
          <a:xfrm>
            <a:off x="312516" y="6095591"/>
            <a:ext cx="10162701" cy="734652"/>
          </a:xfrm>
          <a:prstGeom prst="rect">
            <a:avLst/>
          </a:prstGeom>
          <a:solidFill>
            <a:srgbClr val="FCF7F4"/>
          </a:solidFill>
          <a:ln w="12700">
            <a:solidFill>
              <a:srgbClr val="6F6057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F4EA2-8B4D-7B41-A5C5-1989843B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78" y="6227905"/>
            <a:ext cx="985786" cy="409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DAF511-92E5-B442-AE3C-AD76720E6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285" y="6227905"/>
            <a:ext cx="1363784" cy="476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9A88A-7BBA-4C43-ABBD-CCFA0333A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201" y="6159583"/>
            <a:ext cx="1301876" cy="594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325B20-3E93-8D48-A2AC-23F424901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686" y="6249628"/>
            <a:ext cx="679001" cy="4873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97F904-326B-5C4D-9D62-9CCB394FB0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9075" y="6185738"/>
            <a:ext cx="1363784" cy="6023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5304BF-EDC3-3043-A965-222C603C7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9215" y="6179724"/>
            <a:ext cx="1363784" cy="55361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9C5114D-8898-3F49-999D-FF0C0EBD22CB}"/>
              </a:ext>
            </a:extLst>
          </p:cNvPr>
          <p:cNvSpPr txBox="1">
            <a:spLocks/>
          </p:cNvSpPr>
          <p:nvPr/>
        </p:nvSpPr>
        <p:spPr bwMode="black">
          <a:xfrm>
            <a:off x="403178" y="4324983"/>
            <a:ext cx="2797779" cy="982802"/>
          </a:xfrm>
          <a:prstGeom prst="rect">
            <a:avLst/>
          </a:prstGeom>
          <a:solidFill>
            <a:srgbClr val="BAABA4"/>
          </a:solidFill>
          <a:ln w="12700" cap="sq">
            <a:solidFill>
              <a:srgbClr val="6F6057"/>
            </a:solidFill>
            <a:miter lim="800000"/>
          </a:ln>
        </p:spPr>
        <p:txBody>
          <a:bodyPr vert="horz" lIns="182880" tIns="182880" rIns="182880" bIns="18288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ook Antiqua" panose="02040602050305030304" pitchFamily="18" charset="0"/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94A1FA-E6FA-988F-931F-68CA961966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591" b="2804"/>
          <a:stretch/>
        </p:blipFill>
        <p:spPr>
          <a:xfrm rot="16200000">
            <a:off x="7951630" y="-1065658"/>
            <a:ext cx="4469111" cy="4459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0B21B8-3CD2-96A9-4328-78AF6F3A28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7069" b="13562"/>
          <a:stretch/>
        </p:blipFill>
        <p:spPr>
          <a:xfrm>
            <a:off x="3706519" y="1673043"/>
            <a:ext cx="4176480" cy="410578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D4B223B-E223-3A4B-B44E-EB7D2B45B61B}"/>
              </a:ext>
            </a:extLst>
          </p:cNvPr>
          <p:cNvSpPr txBox="1">
            <a:spLocks/>
          </p:cNvSpPr>
          <p:nvPr/>
        </p:nvSpPr>
        <p:spPr bwMode="black">
          <a:xfrm>
            <a:off x="3706518" y="320173"/>
            <a:ext cx="4661989" cy="1758010"/>
          </a:xfrm>
          <a:prstGeom prst="rect">
            <a:avLst/>
          </a:prstGeom>
          <a:solidFill>
            <a:srgbClr val="94A89F"/>
          </a:solidFill>
          <a:ln w="12700" cap="sq">
            <a:solidFill>
              <a:srgbClr val="6C7B75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Book Antiqua" panose="02040602050305030304" pitchFamily="18" charset="0"/>
              </a:rPr>
              <a:t>Thank you for your Attention!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177AE0-2BF7-A81C-49A2-06BDF844FC0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609" r="27740" b="5634"/>
          <a:stretch/>
        </p:blipFill>
        <p:spPr>
          <a:xfrm rot="16200000">
            <a:off x="8269091" y="1993989"/>
            <a:ext cx="2921344" cy="4661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E61840-1A24-BB4F-8472-0ED20FC1B66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6527" y="6179023"/>
            <a:ext cx="1576277" cy="559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932DFA-265B-E846-AA38-B802BC58DD1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71452" y="6104528"/>
            <a:ext cx="778641" cy="7346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EC603B-A9EA-1C49-AF18-F67490BA36DF}"/>
              </a:ext>
            </a:extLst>
          </p:cNvPr>
          <p:cNvSpPr txBox="1"/>
          <p:nvPr/>
        </p:nvSpPr>
        <p:spPr>
          <a:xfrm>
            <a:off x="312516" y="5623262"/>
            <a:ext cx="3779382" cy="369332"/>
          </a:xfrm>
          <a:prstGeom prst="rect">
            <a:avLst/>
          </a:prstGeom>
          <a:solidFill>
            <a:srgbClr val="BAABA4"/>
          </a:solidFill>
          <a:ln w="12700">
            <a:solidFill>
              <a:srgbClr val="6F6057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Thank you for your support:</a:t>
            </a:r>
          </a:p>
        </p:txBody>
      </p:sp>
    </p:spTree>
    <p:extLst>
      <p:ext uri="{BB962C8B-B14F-4D97-AF65-F5344CB8AC3E}">
        <p14:creationId xmlns:p14="http://schemas.microsoft.com/office/powerpoint/2010/main" val="6074096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27119</TotalTime>
  <Words>1929</Words>
  <Application>Microsoft Macintosh PowerPoint</Application>
  <PresentationFormat>Widescreen</PresentationFormat>
  <Paragraphs>108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Book Antiqua</vt:lpstr>
      <vt:lpstr>Calibri</vt:lpstr>
      <vt:lpstr>Calibri Light</vt:lpstr>
      <vt:lpstr>Cambria Math</vt:lpstr>
      <vt:lpstr>Office Theme</vt:lpstr>
      <vt:lpstr>Response of saproxylic beetle communities twenty years after clearcut and partial cut harvests in the eastern boreal mixedwood forest </vt:lpstr>
      <vt:lpstr>Natural Disturbance-Based Management and the SAFE Experiment</vt:lpstr>
      <vt:lpstr>SAFE Experiment</vt:lpstr>
      <vt:lpstr>SAFE 1: Hardwood Stands</vt:lpstr>
      <vt:lpstr>SAFE 3: Mixedwood  Stands</vt:lpstr>
      <vt:lpstr>PowerPoint Presentation</vt:lpstr>
      <vt:lpstr>SAFE 1: Hardwood Stands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of saproxylic beetle communities twenty years after clearcut and partial cut harvests in the eastern boreal mixedwood forest </dc:title>
  <dc:creator>Urszula Deregowski</dc:creator>
  <cp:lastModifiedBy>Urszula Deregowski</cp:lastModifiedBy>
  <cp:revision>2</cp:revision>
  <dcterms:created xsi:type="dcterms:W3CDTF">2023-05-14T01:39:11Z</dcterms:created>
  <dcterms:modified xsi:type="dcterms:W3CDTF">2023-06-03T03:51:39Z</dcterms:modified>
</cp:coreProperties>
</file>