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589" r:id="rId2"/>
    <p:sldId id="628" r:id="rId3"/>
    <p:sldId id="594" r:id="rId4"/>
    <p:sldId id="634" r:id="rId5"/>
    <p:sldId id="617" r:id="rId6"/>
    <p:sldId id="595" r:id="rId7"/>
    <p:sldId id="597" r:id="rId8"/>
    <p:sldId id="598" r:id="rId9"/>
    <p:sldId id="599" r:id="rId10"/>
    <p:sldId id="600" r:id="rId11"/>
    <p:sldId id="602" r:id="rId12"/>
    <p:sldId id="604" r:id="rId13"/>
    <p:sldId id="605" r:id="rId14"/>
    <p:sldId id="606" r:id="rId15"/>
    <p:sldId id="609" r:id="rId16"/>
    <p:sldId id="475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FD6A8D-DBE9-413E-B711-C8F058E6D624}" v="1053" dt="2023-06-07T15:36:33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DDF5A-BDEA-4A2E-8D10-D9A5176695D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243480-C2E4-41D4-BB80-0B98B74DAF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11.5% of total land area.</a:t>
          </a:r>
        </a:p>
      </dgm:t>
    </dgm:pt>
    <dgm:pt modelId="{6A515F62-68A7-48E0-9298-512801030981}" type="parTrans" cxnId="{888F7514-D2F0-4EEC-A933-F398FA1A92F1}">
      <dgm:prSet/>
      <dgm:spPr/>
      <dgm:t>
        <a:bodyPr/>
        <a:lstStyle/>
        <a:p>
          <a:endParaRPr lang="en-US"/>
        </a:p>
      </dgm:t>
    </dgm:pt>
    <dgm:pt modelId="{1E79D458-3BA8-42EE-B49D-96CCC7CC782B}" type="sibTrans" cxnId="{888F7514-D2F0-4EEC-A933-F398FA1A92F1}">
      <dgm:prSet/>
      <dgm:spPr/>
      <dgm:t>
        <a:bodyPr/>
        <a:lstStyle/>
        <a:p>
          <a:endParaRPr lang="en-US"/>
        </a:p>
      </dgm:t>
    </dgm:pt>
    <dgm:pt modelId="{E9B8F5CD-5CDD-45E9-AA25-51AD0A91F95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1/3 forest area, C stock, timber</a:t>
          </a:r>
        </a:p>
      </dgm:t>
    </dgm:pt>
    <dgm:pt modelId="{BD427789-8509-48B7-A6AB-187C7B53088F}" type="parTrans" cxnId="{C6AF737F-A072-4D6C-BF5E-069AFAF4434F}">
      <dgm:prSet/>
      <dgm:spPr/>
      <dgm:t>
        <a:bodyPr/>
        <a:lstStyle/>
        <a:p>
          <a:endParaRPr lang="en-US"/>
        </a:p>
      </dgm:t>
    </dgm:pt>
    <dgm:pt modelId="{174188A1-F48C-45D7-8226-D63FAC659EDD}" type="sibTrans" cxnId="{C6AF737F-A072-4D6C-BF5E-069AFAF4434F}">
      <dgm:prSet/>
      <dgm:spPr/>
      <dgm:t>
        <a:bodyPr/>
        <a:lstStyle/>
        <a:p>
          <a:endParaRPr lang="en-US"/>
        </a:p>
      </dgm:t>
    </dgm:pt>
    <dgm:pt modelId="{B86AB072-1F42-429C-8312-6C80773272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The most freshwater</a:t>
          </a:r>
        </a:p>
      </dgm:t>
    </dgm:pt>
    <dgm:pt modelId="{FCCC0A6A-504F-401B-9F99-2A6B06711E51}" type="parTrans" cxnId="{AFDEAF25-3948-4140-BEE0-AD509A1E74EB}">
      <dgm:prSet/>
      <dgm:spPr/>
      <dgm:t>
        <a:bodyPr/>
        <a:lstStyle/>
        <a:p>
          <a:endParaRPr lang="en-US"/>
        </a:p>
      </dgm:t>
    </dgm:pt>
    <dgm:pt modelId="{19FD2AEB-83D6-4402-B89B-148528935426}" type="sibTrans" cxnId="{AFDEAF25-3948-4140-BEE0-AD509A1E74EB}">
      <dgm:prSet/>
      <dgm:spPr/>
      <dgm:t>
        <a:bodyPr/>
        <a:lstStyle/>
        <a:p>
          <a:endParaRPr lang="en-US"/>
        </a:p>
      </dgm:t>
    </dgm:pt>
    <dgm:pt modelId="{02ED9F98-1AF8-42D8-8C49-CC9A1CCA3A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The largest intact forest</a:t>
          </a:r>
        </a:p>
      </dgm:t>
    </dgm:pt>
    <dgm:pt modelId="{3BFC72A8-1700-4452-815B-3C92E0E32776}" type="parTrans" cxnId="{0EB96F58-4987-4D01-B963-6D58D7CA9DF5}">
      <dgm:prSet/>
      <dgm:spPr/>
      <dgm:t>
        <a:bodyPr/>
        <a:lstStyle/>
        <a:p>
          <a:endParaRPr lang="en-US"/>
        </a:p>
      </dgm:t>
    </dgm:pt>
    <dgm:pt modelId="{0179A117-7A21-42C8-A278-6937EBCAC7D7}" type="sibTrans" cxnId="{0EB96F58-4987-4D01-B963-6D58D7CA9DF5}">
      <dgm:prSet/>
      <dgm:spPr/>
      <dgm:t>
        <a:bodyPr/>
        <a:lstStyle/>
        <a:p>
          <a:endParaRPr lang="en-US"/>
        </a:p>
      </dgm:t>
    </dgm:pt>
    <dgm:pt modelId="{2FF17B2A-B915-4171-AF01-1D98B60065C8}" type="pres">
      <dgm:prSet presAssocID="{551DDF5A-BDEA-4A2E-8D10-D9A5176695DF}" presName="root" presStyleCnt="0">
        <dgm:presLayoutVars>
          <dgm:dir/>
          <dgm:resizeHandles val="exact"/>
        </dgm:presLayoutVars>
      </dgm:prSet>
      <dgm:spPr/>
    </dgm:pt>
    <dgm:pt modelId="{069D1B70-B481-49AD-832C-E2CBDB08A22E}" type="pres">
      <dgm:prSet presAssocID="{07243480-C2E4-41D4-BB80-0B98B74DAFEE}" presName="compNode" presStyleCnt="0"/>
      <dgm:spPr/>
    </dgm:pt>
    <dgm:pt modelId="{E5755CB9-907D-4798-82B6-39765BCA8B4A}" type="pres">
      <dgm:prSet presAssocID="{07243480-C2E4-41D4-BB80-0B98B74DAFEE}" presName="iconRect" presStyleLbl="node1" presStyleIdx="0" presStyleCnt="4" custLinFactX="100000" custLinFactY="100000" custLinFactNeighborX="152675" custLinFactNeighborY="178896"/>
      <dgm:spPr/>
    </dgm:pt>
    <dgm:pt modelId="{5AD16E99-3C58-451D-AE6F-A5FF0CDFB334}" type="pres">
      <dgm:prSet presAssocID="{07243480-C2E4-41D4-BB80-0B98B74DAFEE}" presName="spaceRect" presStyleCnt="0"/>
      <dgm:spPr/>
    </dgm:pt>
    <dgm:pt modelId="{15F8A023-3DFA-4828-8E89-538ED0568784}" type="pres">
      <dgm:prSet presAssocID="{07243480-C2E4-41D4-BB80-0B98B74DAFEE}" presName="textRect" presStyleLbl="revTx" presStyleIdx="0" presStyleCnt="4">
        <dgm:presLayoutVars>
          <dgm:chMax val="1"/>
          <dgm:chPref val="1"/>
        </dgm:presLayoutVars>
      </dgm:prSet>
      <dgm:spPr/>
    </dgm:pt>
    <dgm:pt modelId="{868D7C39-B6A1-4719-8706-189D030EE430}" type="pres">
      <dgm:prSet presAssocID="{1E79D458-3BA8-42EE-B49D-96CCC7CC782B}" presName="sibTrans" presStyleCnt="0"/>
      <dgm:spPr/>
    </dgm:pt>
    <dgm:pt modelId="{A4F1AF34-37A1-419B-BE52-FBCA4DAD906B}" type="pres">
      <dgm:prSet presAssocID="{E9B8F5CD-5CDD-45E9-AA25-51AD0A91F952}" presName="compNode" presStyleCnt="0"/>
      <dgm:spPr/>
    </dgm:pt>
    <dgm:pt modelId="{C7FBCB21-0E22-44DC-A35E-D8E77F080ABC}" type="pres">
      <dgm:prSet presAssocID="{E9B8F5CD-5CDD-45E9-AA25-51AD0A91F952}" presName="iconRect" presStyleLbl="node1" presStyleIdx="1" presStyleCnt="4" custLinFactY="100000" custLinFactNeighborX="7273" custLinFactNeighborY="17889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6370A3AA-3E2B-42BF-BF76-BEF6D8174AC0}" type="pres">
      <dgm:prSet presAssocID="{E9B8F5CD-5CDD-45E9-AA25-51AD0A91F952}" presName="spaceRect" presStyleCnt="0"/>
      <dgm:spPr/>
    </dgm:pt>
    <dgm:pt modelId="{D3D489FC-CE2F-4B88-90B2-867049666668}" type="pres">
      <dgm:prSet presAssocID="{E9B8F5CD-5CDD-45E9-AA25-51AD0A91F952}" presName="textRect" presStyleLbl="revTx" presStyleIdx="1" presStyleCnt="4">
        <dgm:presLayoutVars>
          <dgm:chMax val="1"/>
          <dgm:chPref val="1"/>
        </dgm:presLayoutVars>
      </dgm:prSet>
      <dgm:spPr/>
    </dgm:pt>
    <dgm:pt modelId="{DA7A67F4-997E-4148-B059-828322DC88A0}" type="pres">
      <dgm:prSet presAssocID="{174188A1-F48C-45D7-8226-D63FAC659EDD}" presName="sibTrans" presStyleCnt="0"/>
      <dgm:spPr/>
    </dgm:pt>
    <dgm:pt modelId="{C5825443-76E4-4026-9F67-5EDD13360FA6}" type="pres">
      <dgm:prSet presAssocID="{B86AB072-1F42-429C-8312-6C80773272FE}" presName="compNode" presStyleCnt="0"/>
      <dgm:spPr/>
    </dgm:pt>
    <dgm:pt modelId="{257E3BF0-07D1-4A17-BA09-349AF0FA3ECC}" type="pres">
      <dgm:prSet presAssocID="{B86AB072-1F42-429C-8312-6C80773272FE}" presName="iconRect" presStyleLbl="node1" presStyleIdx="2" presStyleCnt="4"/>
      <dgm:spPr/>
    </dgm:pt>
    <dgm:pt modelId="{152CBFA6-CCC1-485F-AB4B-F683A129D7B2}" type="pres">
      <dgm:prSet presAssocID="{B86AB072-1F42-429C-8312-6C80773272FE}" presName="spaceRect" presStyleCnt="0"/>
      <dgm:spPr/>
    </dgm:pt>
    <dgm:pt modelId="{24A2AD80-6D72-47FC-A3AF-5A1702C28F2E}" type="pres">
      <dgm:prSet presAssocID="{B86AB072-1F42-429C-8312-6C80773272FE}" presName="textRect" presStyleLbl="revTx" presStyleIdx="2" presStyleCnt="4">
        <dgm:presLayoutVars>
          <dgm:chMax val="1"/>
          <dgm:chPref val="1"/>
        </dgm:presLayoutVars>
      </dgm:prSet>
      <dgm:spPr/>
    </dgm:pt>
    <dgm:pt modelId="{A1C9C8EF-45D6-4B9C-84F4-BAAB10ABA07E}" type="pres">
      <dgm:prSet presAssocID="{19FD2AEB-83D6-4402-B89B-148528935426}" presName="sibTrans" presStyleCnt="0"/>
      <dgm:spPr/>
    </dgm:pt>
    <dgm:pt modelId="{3617AE03-8310-4EEE-A128-A0302076A31F}" type="pres">
      <dgm:prSet presAssocID="{02ED9F98-1AF8-42D8-8C49-CC9A1CCA3A04}" presName="compNode" presStyleCnt="0"/>
      <dgm:spPr/>
    </dgm:pt>
    <dgm:pt modelId="{882F345C-9D5B-475A-9A30-647C58F191C3}" type="pres">
      <dgm:prSet presAssocID="{02ED9F98-1AF8-42D8-8C49-CC9A1CCA3A04}" presName="iconRect" presStyleLbl="node1" presStyleIdx="3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A38B9E7F-1E38-4E57-A1FE-00F02B6C0A3A}" type="pres">
      <dgm:prSet presAssocID="{02ED9F98-1AF8-42D8-8C49-CC9A1CCA3A04}" presName="spaceRect" presStyleCnt="0"/>
      <dgm:spPr/>
    </dgm:pt>
    <dgm:pt modelId="{8C6853DE-FA1B-4139-8F0A-E0D6C1D25C1B}" type="pres">
      <dgm:prSet presAssocID="{02ED9F98-1AF8-42D8-8C49-CC9A1CCA3A0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E871A14-EC88-4EFB-9E91-118348E83188}" type="presOf" srcId="{B86AB072-1F42-429C-8312-6C80773272FE}" destId="{24A2AD80-6D72-47FC-A3AF-5A1702C28F2E}" srcOrd="0" destOrd="0" presId="urn:microsoft.com/office/officeart/2018/2/layout/IconLabelList"/>
    <dgm:cxn modelId="{888F7514-D2F0-4EEC-A933-F398FA1A92F1}" srcId="{551DDF5A-BDEA-4A2E-8D10-D9A5176695DF}" destId="{07243480-C2E4-41D4-BB80-0B98B74DAFEE}" srcOrd="0" destOrd="0" parTransId="{6A515F62-68A7-48E0-9298-512801030981}" sibTransId="{1E79D458-3BA8-42EE-B49D-96CCC7CC782B}"/>
    <dgm:cxn modelId="{AFDEAF25-3948-4140-BEE0-AD509A1E74EB}" srcId="{551DDF5A-BDEA-4A2E-8D10-D9A5176695DF}" destId="{B86AB072-1F42-429C-8312-6C80773272FE}" srcOrd="2" destOrd="0" parTransId="{FCCC0A6A-504F-401B-9F99-2A6B06711E51}" sibTransId="{19FD2AEB-83D6-4402-B89B-148528935426}"/>
    <dgm:cxn modelId="{15717040-3635-4946-847A-3E27C3B59F29}" type="presOf" srcId="{07243480-C2E4-41D4-BB80-0B98B74DAFEE}" destId="{15F8A023-3DFA-4828-8E89-538ED0568784}" srcOrd="0" destOrd="0" presId="urn:microsoft.com/office/officeart/2018/2/layout/IconLabelList"/>
    <dgm:cxn modelId="{199AAC4A-A981-40B8-A7A6-2480F0DC2040}" type="presOf" srcId="{E9B8F5CD-5CDD-45E9-AA25-51AD0A91F952}" destId="{D3D489FC-CE2F-4B88-90B2-867049666668}" srcOrd="0" destOrd="0" presId="urn:microsoft.com/office/officeart/2018/2/layout/IconLabelList"/>
    <dgm:cxn modelId="{63DD3974-4E38-4CB8-8E59-3561805C9886}" type="presOf" srcId="{02ED9F98-1AF8-42D8-8C49-CC9A1CCA3A04}" destId="{8C6853DE-FA1B-4139-8F0A-E0D6C1D25C1B}" srcOrd="0" destOrd="0" presId="urn:microsoft.com/office/officeart/2018/2/layout/IconLabelList"/>
    <dgm:cxn modelId="{0EB96F58-4987-4D01-B963-6D58D7CA9DF5}" srcId="{551DDF5A-BDEA-4A2E-8D10-D9A5176695DF}" destId="{02ED9F98-1AF8-42D8-8C49-CC9A1CCA3A04}" srcOrd="3" destOrd="0" parTransId="{3BFC72A8-1700-4452-815B-3C92E0E32776}" sibTransId="{0179A117-7A21-42C8-A278-6937EBCAC7D7}"/>
    <dgm:cxn modelId="{17C8647F-EE4A-408B-B979-39D1A61A09C1}" type="presOf" srcId="{551DDF5A-BDEA-4A2E-8D10-D9A5176695DF}" destId="{2FF17B2A-B915-4171-AF01-1D98B60065C8}" srcOrd="0" destOrd="0" presId="urn:microsoft.com/office/officeart/2018/2/layout/IconLabelList"/>
    <dgm:cxn modelId="{C6AF737F-A072-4D6C-BF5E-069AFAF4434F}" srcId="{551DDF5A-BDEA-4A2E-8D10-D9A5176695DF}" destId="{E9B8F5CD-5CDD-45E9-AA25-51AD0A91F952}" srcOrd="1" destOrd="0" parTransId="{BD427789-8509-48B7-A6AB-187C7B53088F}" sibTransId="{174188A1-F48C-45D7-8226-D63FAC659EDD}"/>
    <dgm:cxn modelId="{282E55E2-2B2A-4DD9-9259-692B49E9966F}" type="presParOf" srcId="{2FF17B2A-B915-4171-AF01-1D98B60065C8}" destId="{069D1B70-B481-49AD-832C-E2CBDB08A22E}" srcOrd="0" destOrd="0" presId="urn:microsoft.com/office/officeart/2018/2/layout/IconLabelList"/>
    <dgm:cxn modelId="{8ADBF21A-8FF2-4E91-A015-B5AF0CD40E20}" type="presParOf" srcId="{069D1B70-B481-49AD-832C-E2CBDB08A22E}" destId="{E5755CB9-907D-4798-82B6-39765BCA8B4A}" srcOrd="0" destOrd="0" presId="urn:microsoft.com/office/officeart/2018/2/layout/IconLabelList"/>
    <dgm:cxn modelId="{95536777-6DA5-4403-93EB-7AD60458F3E9}" type="presParOf" srcId="{069D1B70-B481-49AD-832C-E2CBDB08A22E}" destId="{5AD16E99-3C58-451D-AE6F-A5FF0CDFB334}" srcOrd="1" destOrd="0" presId="urn:microsoft.com/office/officeart/2018/2/layout/IconLabelList"/>
    <dgm:cxn modelId="{4AAA386A-DC60-443D-A36D-47AFCF005E19}" type="presParOf" srcId="{069D1B70-B481-49AD-832C-E2CBDB08A22E}" destId="{15F8A023-3DFA-4828-8E89-538ED0568784}" srcOrd="2" destOrd="0" presId="urn:microsoft.com/office/officeart/2018/2/layout/IconLabelList"/>
    <dgm:cxn modelId="{0C9EB8B3-7CE0-4A46-8B37-C93D61D68772}" type="presParOf" srcId="{2FF17B2A-B915-4171-AF01-1D98B60065C8}" destId="{868D7C39-B6A1-4719-8706-189D030EE430}" srcOrd="1" destOrd="0" presId="urn:microsoft.com/office/officeart/2018/2/layout/IconLabelList"/>
    <dgm:cxn modelId="{5870BE49-BE11-4382-BD0A-443F2108CC1D}" type="presParOf" srcId="{2FF17B2A-B915-4171-AF01-1D98B60065C8}" destId="{A4F1AF34-37A1-419B-BE52-FBCA4DAD906B}" srcOrd="2" destOrd="0" presId="urn:microsoft.com/office/officeart/2018/2/layout/IconLabelList"/>
    <dgm:cxn modelId="{EA757D06-78C6-49A4-9144-958078124C30}" type="presParOf" srcId="{A4F1AF34-37A1-419B-BE52-FBCA4DAD906B}" destId="{C7FBCB21-0E22-44DC-A35E-D8E77F080ABC}" srcOrd="0" destOrd="0" presId="urn:microsoft.com/office/officeart/2018/2/layout/IconLabelList"/>
    <dgm:cxn modelId="{86E7CCB7-5E1E-4B80-AA8F-EC078DC49570}" type="presParOf" srcId="{A4F1AF34-37A1-419B-BE52-FBCA4DAD906B}" destId="{6370A3AA-3E2B-42BF-BF76-BEF6D8174AC0}" srcOrd="1" destOrd="0" presId="urn:microsoft.com/office/officeart/2018/2/layout/IconLabelList"/>
    <dgm:cxn modelId="{9900F8FA-0697-47C0-9876-D152AA05D20E}" type="presParOf" srcId="{A4F1AF34-37A1-419B-BE52-FBCA4DAD906B}" destId="{D3D489FC-CE2F-4B88-90B2-867049666668}" srcOrd="2" destOrd="0" presId="urn:microsoft.com/office/officeart/2018/2/layout/IconLabelList"/>
    <dgm:cxn modelId="{5159099B-2457-4925-B067-7BDA5C66DFB4}" type="presParOf" srcId="{2FF17B2A-B915-4171-AF01-1D98B60065C8}" destId="{DA7A67F4-997E-4148-B059-828322DC88A0}" srcOrd="3" destOrd="0" presId="urn:microsoft.com/office/officeart/2018/2/layout/IconLabelList"/>
    <dgm:cxn modelId="{E0C4A9A1-017F-4F71-8A83-8EA2F52AC543}" type="presParOf" srcId="{2FF17B2A-B915-4171-AF01-1D98B60065C8}" destId="{C5825443-76E4-4026-9F67-5EDD13360FA6}" srcOrd="4" destOrd="0" presId="urn:microsoft.com/office/officeart/2018/2/layout/IconLabelList"/>
    <dgm:cxn modelId="{CC673AED-4848-49D8-B2FC-1ADAA13C6093}" type="presParOf" srcId="{C5825443-76E4-4026-9F67-5EDD13360FA6}" destId="{257E3BF0-07D1-4A17-BA09-349AF0FA3ECC}" srcOrd="0" destOrd="0" presId="urn:microsoft.com/office/officeart/2018/2/layout/IconLabelList"/>
    <dgm:cxn modelId="{84BAF705-B6FB-4CA8-BD7D-9675B5CCA946}" type="presParOf" srcId="{C5825443-76E4-4026-9F67-5EDD13360FA6}" destId="{152CBFA6-CCC1-485F-AB4B-F683A129D7B2}" srcOrd="1" destOrd="0" presId="urn:microsoft.com/office/officeart/2018/2/layout/IconLabelList"/>
    <dgm:cxn modelId="{F1C94DE8-5021-4AC4-B794-3521102235FC}" type="presParOf" srcId="{C5825443-76E4-4026-9F67-5EDD13360FA6}" destId="{24A2AD80-6D72-47FC-A3AF-5A1702C28F2E}" srcOrd="2" destOrd="0" presId="urn:microsoft.com/office/officeart/2018/2/layout/IconLabelList"/>
    <dgm:cxn modelId="{CAFFA2C2-B2CE-4384-B11E-CB28CA2139D2}" type="presParOf" srcId="{2FF17B2A-B915-4171-AF01-1D98B60065C8}" destId="{A1C9C8EF-45D6-4B9C-84F4-BAAB10ABA07E}" srcOrd="5" destOrd="0" presId="urn:microsoft.com/office/officeart/2018/2/layout/IconLabelList"/>
    <dgm:cxn modelId="{C2737819-2069-48A5-AE59-296C82622507}" type="presParOf" srcId="{2FF17B2A-B915-4171-AF01-1D98B60065C8}" destId="{3617AE03-8310-4EEE-A128-A0302076A31F}" srcOrd="6" destOrd="0" presId="urn:microsoft.com/office/officeart/2018/2/layout/IconLabelList"/>
    <dgm:cxn modelId="{E8201BD0-6F83-4A1C-A9B6-1A0C3CA3B20B}" type="presParOf" srcId="{3617AE03-8310-4EEE-A128-A0302076A31F}" destId="{882F345C-9D5B-475A-9A30-647C58F191C3}" srcOrd="0" destOrd="0" presId="urn:microsoft.com/office/officeart/2018/2/layout/IconLabelList"/>
    <dgm:cxn modelId="{92FC45D9-F666-4C73-A327-06C7650D7A3E}" type="presParOf" srcId="{3617AE03-8310-4EEE-A128-A0302076A31F}" destId="{A38B9E7F-1E38-4E57-A1FE-00F02B6C0A3A}" srcOrd="1" destOrd="0" presId="urn:microsoft.com/office/officeart/2018/2/layout/IconLabelList"/>
    <dgm:cxn modelId="{4368930B-2068-4738-A5DB-6E2E503FBE3D}" type="presParOf" srcId="{3617AE03-8310-4EEE-A128-A0302076A31F}" destId="{8C6853DE-FA1B-4139-8F0A-E0D6C1D25C1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55CB9-907D-4798-82B6-39765BCA8B4A}">
      <dsp:nvSpPr>
        <dsp:cNvPr id="0" name=""/>
        <dsp:cNvSpPr/>
      </dsp:nvSpPr>
      <dsp:spPr>
        <a:xfrm>
          <a:off x="3344388" y="2515441"/>
          <a:ext cx="799716" cy="7997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8A023-3DFA-4828-8E89-538ED0568784}">
      <dsp:nvSpPr>
        <dsp:cNvPr id="0" name=""/>
        <dsp:cNvSpPr/>
      </dsp:nvSpPr>
      <dsp:spPr>
        <a:xfrm>
          <a:off x="834988" y="1359932"/>
          <a:ext cx="1777148" cy="71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11.5% of total land area.</a:t>
          </a:r>
        </a:p>
      </dsp:txBody>
      <dsp:txXfrm>
        <a:off x="834988" y="1359932"/>
        <a:ext cx="1777148" cy="710859"/>
      </dsp:txXfrm>
    </dsp:sp>
    <dsp:sp modelId="{C7FBCB21-0E22-44DC-A35E-D8E77F080ABC}">
      <dsp:nvSpPr>
        <dsp:cNvPr id="0" name=""/>
        <dsp:cNvSpPr/>
      </dsp:nvSpPr>
      <dsp:spPr>
        <a:xfrm>
          <a:off x="3470016" y="2515441"/>
          <a:ext cx="799716" cy="7997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489FC-CE2F-4B88-90B2-867049666668}">
      <dsp:nvSpPr>
        <dsp:cNvPr id="0" name=""/>
        <dsp:cNvSpPr/>
      </dsp:nvSpPr>
      <dsp:spPr>
        <a:xfrm>
          <a:off x="2923137" y="1359932"/>
          <a:ext cx="1777148" cy="71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1/3 forest area, C stock, timber</a:t>
          </a:r>
        </a:p>
      </dsp:txBody>
      <dsp:txXfrm>
        <a:off x="2923137" y="1359932"/>
        <a:ext cx="1777148" cy="710859"/>
      </dsp:txXfrm>
    </dsp:sp>
    <dsp:sp modelId="{257E3BF0-07D1-4A17-BA09-349AF0FA3ECC}">
      <dsp:nvSpPr>
        <dsp:cNvPr id="0" name=""/>
        <dsp:cNvSpPr/>
      </dsp:nvSpPr>
      <dsp:spPr>
        <a:xfrm>
          <a:off x="1323703" y="2515079"/>
          <a:ext cx="799716" cy="7997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2AD80-6D72-47FC-A3AF-5A1702C28F2E}">
      <dsp:nvSpPr>
        <dsp:cNvPr id="0" name=""/>
        <dsp:cNvSpPr/>
      </dsp:nvSpPr>
      <dsp:spPr>
        <a:xfrm>
          <a:off x="834988" y="3589948"/>
          <a:ext cx="1777148" cy="71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The most freshwater</a:t>
          </a:r>
        </a:p>
      </dsp:txBody>
      <dsp:txXfrm>
        <a:off x="834988" y="3589948"/>
        <a:ext cx="1777148" cy="710859"/>
      </dsp:txXfrm>
    </dsp:sp>
    <dsp:sp modelId="{882F345C-9D5B-475A-9A30-647C58F191C3}">
      <dsp:nvSpPr>
        <dsp:cNvPr id="0" name=""/>
        <dsp:cNvSpPr/>
      </dsp:nvSpPr>
      <dsp:spPr>
        <a:xfrm>
          <a:off x="3411853" y="2515079"/>
          <a:ext cx="799716" cy="7997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853DE-FA1B-4139-8F0A-E0D6C1D25C1B}">
      <dsp:nvSpPr>
        <dsp:cNvPr id="0" name=""/>
        <dsp:cNvSpPr/>
      </dsp:nvSpPr>
      <dsp:spPr>
        <a:xfrm>
          <a:off x="2923137" y="3589948"/>
          <a:ext cx="1777148" cy="71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The largest intact forest</a:t>
          </a:r>
        </a:p>
      </dsp:txBody>
      <dsp:txXfrm>
        <a:off x="2923137" y="3589948"/>
        <a:ext cx="1777148" cy="710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EE31D-8C2B-44BE-9BD5-BF229B2ACBE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732F0-899B-49B0-AE5E-3C8753475CC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7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Salut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69582-7205-47F0-B908-4EE939AE75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95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Thank you for the supervisors who have always been supportive and colleagues who help me to get through the challenging </a:t>
            </a:r>
            <a:r>
              <a:rPr lang="en-CA" sz="18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phd</a:t>
            </a:r>
            <a:r>
              <a:rPr lang="en-CA" sz="18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 Merci beaucoup!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91577-9651-4180-96AA-B46EECA637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5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1586BD-0F56-465E-90DD-4F7EB5C22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62D75AF-8D7E-477A-B06A-773B54B18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2D08B3-A9A6-4CA5-94A5-60BE4193B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5A6A-CF90-4079-AEE5-5C19777A8BE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5B2C64-F6D0-4564-A934-9F517F7C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881C62-2657-4643-9CC9-89D68799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55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98AADC-F389-4BCD-9E52-49B7E649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1A3D60F-143D-47A7-90DD-8D2052D7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D2913F-34A8-4E19-BE54-298D842C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2D2B-C403-446C-9EFC-F2FD0E722F0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6ADB15-0821-4678-8A84-0615C9618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E5E1647-A311-42C8-900F-03252A53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3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42E21EA-AC61-43C5-AA22-71763E049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ED08377-D434-4883-933D-05403373B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6BEFAE-52A5-4771-A24E-66D37EDB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476B-C570-4C56-89EC-088151813AD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7F5FDAD-E360-45AB-9254-5D5A1437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79758A-1063-49CC-A47B-5A24925A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6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9BCD5E-CF2F-45CD-A1C5-FACE037A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340CAA-7987-4F30-B10A-034CDBA23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8DEE94-B9EB-437B-B87B-4D634395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A6D01-98F2-4FA7-90C9-E53B5B143E5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0C7A974-A07A-49C2-B147-F6EC8505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EDD24-940C-445F-B974-623173F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6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55FC26-2554-4ACE-AD62-BF4C0D150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5F7A203-776E-48E1-8F52-E0C061723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22283AA-0163-40C4-BD15-4B5D9779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CB70-468D-4A82-8EE9-91F7DBE4696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1A8905D-720A-4884-BF88-251296BD5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1F5B7E-479B-4C2C-9C2F-FC3D3BAF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2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78C707-FFC8-4A24-BA23-EF9EC446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160DF4-3AB1-42B3-8971-B823E5CB2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B6BFC4C-B0FA-4F91-8D27-3D1AF4C2C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FAC31B-12B8-44B6-A9E9-8F967BCFB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F2B0-885A-43F6-8DEE-04F1B0A4BB2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FAD4C5-4E96-46C0-9033-3CF48A72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8F5A243-79AB-498E-9F6B-C0EA9EA1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7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839153-E8CD-49CF-A352-CE2C89DD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D2D86D-B04B-4F6E-8B70-CEEE8EE74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ADF040F-70C5-4670-BDE4-017C92D5B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02EE54B-8A53-409D-B09E-64BD2F952B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2B72209-6EC7-4418-A78D-417AB466F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F99256C-B33C-4980-B58A-185F1B50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68FC-7E02-44DE-A357-06D4D8EB3CA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0D41821-F2CE-4C29-8132-70323ED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8C219DB-B597-4742-98CD-2CAE4BE5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5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6D106D-5995-4C96-A34B-80776AE9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FF2DA30-6E46-4781-A24E-22BEFDC9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6C1-FE79-4254-8221-B87169C86B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E6DFE5-8E83-400E-805F-69D1FE731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DD16593-628A-472D-A9C3-C41BD888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60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9B1C4D2-3722-4C1D-B0E4-3ABC0DA4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1CDF-47C6-4A19-B446-6371E6E9D5F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3A393B7-AE11-4029-9D65-0BDEFB02D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9F3B94-79EC-477D-B625-FF12E870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D40AC1-6795-4CA4-8863-90C130E9F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0AA3D37-5CDD-4F3C-8395-110B38116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09C48F-85AB-4E64-BEFA-3A18C6A9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6C7D03F-6B67-4E51-B669-6A0E67E1E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57D1-C80A-4A0F-A308-CA2BAEECBBD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5481C9-7778-4E3B-A752-9007B5C8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C20EB4-E727-4E37-91E3-2D601E7F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9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0C0D57-3EBF-4D7D-9103-029D562A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925C662-F8E6-4896-9E6B-19D16B209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7ED9F6B-4286-432D-A5CB-100E7F776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BAD39F7-71D8-4D10-B6E7-04E0D95E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77E2D-8672-4B19-B9DD-816435A6000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43C73A8-E25B-4949-B956-80A5EC26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77CE8D1-E11F-4E87-B585-E1E5C946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718C337-9B27-40D3-A9B2-4005EE7E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69189F-28A1-4057-8CE9-3B76810B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F256D8-7BB6-49E2-954E-EF9E05DBF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D65FD-7B26-4F27-B936-269C25CD205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2023-06-07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38B22D-A8A6-4CDF-89EF-E670765EC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EBBC4C3-52FC-436A-A3AE-F6A5F52B6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4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jpeg"/><Relationship Id="rId3" Type="http://schemas.openxmlformats.org/officeDocument/2006/relationships/image" Target="../media/image46.png"/><Relationship Id="rId21" Type="http://schemas.openxmlformats.org/officeDocument/2006/relationships/image" Target="../media/image64.emf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jpe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gif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olu et Rémabec menacent de suspendre leurs activités | Radio-Canada.ca">
            <a:extLst>
              <a:ext uri="{FF2B5EF4-FFF2-40B4-BE49-F238E27FC236}">
                <a16:creationId xmlns:a16="http://schemas.microsoft.com/office/drawing/2014/main" id="{B9AF0337-15DE-38A7-285D-2ECC88F6A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6" y="-14833"/>
            <a:ext cx="12220542" cy="687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2FED1456-3F20-C821-62FA-4C7A9C039889}"/>
              </a:ext>
            </a:extLst>
          </p:cNvPr>
          <p:cNvCxnSpPr>
            <a:cxnSpLocks/>
          </p:cNvCxnSpPr>
          <p:nvPr/>
        </p:nvCxnSpPr>
        <p:spPr>
          <a:xfrm>
            <a:off x="-14316" y="3352292"/>
            <a:ext cx="1220400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dist="25400" dir="5400000" algn="t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4B894B5-477F-7CAD-63F8-9B0027D5C90D}"/>
              </a:ext>
            </a:extLst>
          </p:cNvPr>
          <p:cNvSpPr/>
          <p:nvPr/>
        </p:nvSpPr>
        <p:spPr>
          <a:xfrm>
            <a:off x="3018974" y="1575880"/>
            <a:ext cx="6174324" cy="3203201"/>
          </a:xfrm>
          <a:prstGeom prst="roundRect">
            <a:avLst>
              <a:gd name="adj" fmla="val 7005"/>
            </a:avLst>
          </a:prstGeom>
          <a:solidFill>
            <a:srgbClr val="B89867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dist="38100" dir="2700000" algn="tl" rotWithShape="0">
              <a:prstClr val="black">
                <a:alpha val="7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fr-FR" altLang="ko-KR" sz="3600" b="1" kern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mon몬소리 Black" panose="02000A03000000000000" pitchFamily="2" charset="-127"/>
                <a:cs typeface="Arial" panose="020B0604020202020204" pitchFamily="34" charset="0"/>
              </a:rPr>
              <a:t>Régénération de l'épinette noire pendant 18 ans après des traitements sylvicoles expérimentaux dans la forêt boréale de l'est du Canada</a:t>
            </a:r>
            <a:endParaRPr lang="en-US" altLang="ko-KR" sz="3200" b="1" kern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333F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mon몬소리 Black" panose="02000A03000000000000" pitchFamily="2" charset="-127"/>
              <a:cs typeface="Arial" panose="020B0604020202020204" pitchFamily="34" charset="0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F92BA99-A61C-020B-5601-059207FE49E1}"/>
              </a:ext>
            </a:extLst>
          </p:cNvPr>
          <p:cNvGrpSpPr/>
          <p:nvPr/>
        </p:nvGrpSpPr>
        <p:grpSpPr>
          <a:xfrm>
            <a:off x="3035844" y="3082959"/>
            <a:ext cx="310316" cy="358246"/>
            <a:chOff x="493776" y="243528"/>
            <a:chExt cx="310316" cy="358246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AE983010-0E16-7A92-3A34-3DA68DEF4E8E}"/>
                </a:ext>
              </a:extLst>
            </p:cNvPr>
            <p:cNvSpPr/>
            <p:nvPr/>
          </p:nvSpPr>
          <p:spPr>
            <a:xfrm>
              <a:off x="588092" y="385774"/>
              <a:ext cx="216000" cy="21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25400" dir="2700000" algn="t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+</a:t>
              </a:r>
              <a:endParaRPr lang="ko-KR" altLang="en-US" b="1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5075F4D-13D1-BDBD-7F57-DDD022F36536}"/>
                </a:ext>
              </a:extLst>
            </p:cNvPr>
            <p:cNvGrpSpPr/>
            <p:nvPr/>
          </p:nvGrpSpPr>
          <p:grpSpPr>
            <a:xfrm>
              <a:off x="493776" y="243528"/>
              <a:ext cx="252000" cy="69342"/>
              <a:chOff x="493776" y="243528"/>
              <a:chExt cx="252000" cy="69342"/>
            </a:xfrm>
          </p:grpSpPr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6454E309-E510-0D4A-60E9-FC5FE15EB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776" y="279532"/>
                <a:ext cx="252000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64AA9FF5-D429-F978-8FEC-EF0C15C03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776" y="312870"/>
                <a:ext cx="144000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2B732FC5-D83E-C26E-AC2E-3A95D6E027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338" y="243528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2D821DB6-26F8-D3D6-90C8-34ACA7621FFD}"/>
              </a:ext>
            </a:extLst>
          </p:cNvPr>
          <p:cNvGrpSpPr/>
          <p:nvPr/>
        </p:nvGrpSpPr>
        <p:grpSpPr>
          <a:xfrm>
            <a:off x="8886020" y="3103162"/>
            <a:ext cx="306565" cy="496248"/>
            <a:chOff x="4907038" y="249216"/>
            <a:chExt cx="306565" cy="496248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249888C7-1DCE-8B5E-30C2-27159F5B974C}"/>
                </a:ext>
              </a:extLst>
            </p:cNvPr>
            <p:cNvSpPr/>
            <p:nvPr/>
          </p:nvSpPr>
          <p:spPr>
            <a:xfrm>
              <a:off x="4907038" y="385774"/>
              <a:ext cx="216000" cy="21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25400" dir="2700000" algn="t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+</a:t>
              </a:r>
              <a:endParaRPr lang="ko-KR" altLang="en-US" b="1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02BF2666-32A0-C703-5317-6B81FC3705CD}"/>
                </a:ext>
              </a:extLst>
            </p:cNvPr>
            <p:cNvGrpSpPr/>
            <p:nvPr/>
          </p:nvGrpSpPr>
          <p:grpSpPr>
            <a:xfrm>
              <a:off x="5025897" y="249216"/>
              <a:ext cx="187706" cy="496248"/>
              <a:chOff x="4073397" y="249216"/>
              <a:chExt cx="187706" cy="496248"/>
            </a:xfrm>
          </p:grpSpPr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CA3C1BA2-9CDA-722D-9887-BE38FFEDBB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397" y="712126"/>
                <a:ext cx="180000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FB81FF4F-8D2D-5485-B863-FBC437F65F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7103" y="745464"/>
                <a:ext cx="144000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FFB1C65A-B05B-837E-9504-DB753DBA37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9103" y="676122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BB1C3F0E-1FA7-CC87-E052-EE0CB611EF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5106" y="279532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92748CED-CE7B-A6A8-220B-C4E506F98D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1965" y="249216"/>
                <a:ext cx="108000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사각형: 둥근 모서리 10">
            <a:extLst>
              <a:ext uri="{FF2B5EF4-FFF2-40B4-BE49-F238E27FC236}">
                <a16:creationId xmlns:a16="http://schemas.microsoft.com/office/drawing/2014/main" id="{D36ABB44-7801-8F89-00FE-73FF52CF0D44}"/>
              </a:ext>
            </a:extLst>
          </p:cNvPr>
          <p:cNvSpPr/>
          <p:nvPr/>
        </p:nvSpPr>
        <p:spPr>
          <a:xfrm>
            <a:off x="4582036" y="4881858"/>
            <a:ext cx="2933047" cy="493694"/>
          </a:xfrm>
          <a:prstGeom prst="roundRect">
            <a:avLst>
              <a:gd name="adj" fmla="val 13386"/>
            </a:avLst>
          </a:prstGeom>
          <a:solidFill>
            <a:schemeClr val="tx2">
              <a:lumMod val="75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dist="38100" dir="2700000" algn="tl" rotWithShape="0">
              <a:prstClr val="black">
                <a:alpha val="7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altLang="ko-KR" sz="2400" b="1" kern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mon몬소리 Black" panose="02000A03000000000000" pitchFamily="2" charset="-127"/>
                <a:cs typeface="Arial" panose="020B0604020202020204" pitchFamily="34" charset="0"/>
              </a:rPr>
              <a:t>Sanghyun Kim</a:t>
            </a:r>
            <a:endParaRPr lang="ko-KR" alt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타원 47">
            <a:extLst>
              <a:ext uri="{FF2B5EF4-FFF2-40B4-BE49-F238E27FC236}">
                <a16:creationId xmlns:a16="http://schemas.microsoft.com/office/drawing/2014/main" id="{6ACFF5C1-385F-A3AF-B729-5B30C755AA04}"/>
              </a:ext>
            </a:extLst>
          </p:cNvPr>
          <p:cNvSpPr/>
          <p:nvPr/>
        </p:nvSpPr>
        <p:spPr>
          <a:xfrm>
            <a:off x="4648711" y="5027055"/>
            <a:ext cx="174625" cy="1746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  <a:effectLst>
            <a:outerShdw dist="25400" dir="2700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endParaRPr lang="ko-KR" altLang="en-US" b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0" name="타원 48">
            <a:extLst>
              <a:ext uri="{FF2B5EF4-FFF2-40B4-BE49-F238E27FC236}">
                <a16:creationId xmlns:a16="http://schemas.microsoft.com/office/drawing/2014/main" id="{0509CDDE-D5FD-15BB-C714-187F5AFECFE6}"/>
              </a:ext>
            </a:extLst>
          </p:cNvPr>
          <p:cNvSpPr/>
          <p:nvPr/>
        </p:nvSpPr>
        <p:spPr>
          <a:xfrm>
            <a:off x="7245183" y="5027055"/>
            <a:ext cx="174625" cy="1746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  <a:effectLst>
            <a:outerShdw dist="25400" dir="2700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endParaRPr lang="ko-KR" altLang="en-US" b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35" name="Google Shape;87;g1444e1ae092_1_17">
            <a:extLst>
              <a:ext uri="{FF2B5EF4-FFF2-40B4-BE49-F238E27FC236}">
                <a16:creationId xmlns:a16="http://schemas.microsoft.com/office/drawing/2014/main" id="{4CEE5F3D-2E52-7CB0-1CB5-048DCFCC6A16}"/>
              </a:ext>
            </a:extLst>
          </p:cNvPr>
          <p:cNvGrpSpPr/>
          <p:nvPr/>
        </p:nvGrpSpPr>
        <p:grpSpPr>
          <a:xfrm>
            <a:off x="3263166" y="62187"/>
            <a:ext cx="5741713" cy="810767"/>
            <a:chOff x="1900525" y="6299422"/>
            <a:chExt cx="7364949" cy="1082611"/>
          </a:xfrm>
        </p:grpSpPr>
        <p:pic>
          <p:nvPicPr>
            <p:cNvPr id="36" name="Google Shape;88;g1444e1ae092_1_17">
              <a:extLst>
                <a:ext uri="{FF2B5EF4-FFF2-40B4-BE49-F238E27FC236}">
                  <a16:creationId xmlns:a16="http://schemas.microsoft.com/office/drawing/2014/main" id="{C0090CAD-5E7E-4BE2-65E7-7D2E2675C12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86278" y="6745440"/>
              <a:ext cx="1579196" cy="513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89;g1444e1ae092_1_17">
              <a:extLst>
                <a:ext uri="{FF2B5EF4-FFF2-40B4-BE49-F238E27FC236}">
                  <a16:creationId xmlns:a16="http://schemas.microsoft.com/office/drawing/2014/main" id="{455065F2-4CA1-BC13-687C-76F257664FC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00525" y="6858002"/>
              <a:ext cx="1474713" cy="49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90;g1444e1ae092_1_17">
              <a:extLst>
                <a:ext uri="{FF2B5EF4-FFF2-40B4-BE49-F238E27FC236}">
                  <a16:creationId xmlns:a16="http://schemas.microsoft.com/office/drawing/2014/main" id="{101432FF-CA38-3085-0FE5-33CC3A72E37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98013" y="6631102"/>
              <a:ext cx="998775" cy="72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91;g1444e1ae092_1_17">
              <a:extLst>
                <a:ext uri="{FF2B5EF4-FFF2-40B4-BE49-F238E27FC236}">
                  <a16:creationId xmlns:a16="http://schemas.microsoft.com/office/drawing/2014/main" id="{BD2C3BE2-9234-C6E5-8FCC-F99E2666EEF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26073" y="6299422"/>
              <a:ext cx="998775" cy="10826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EFE11B-6792-A4A3-871B-CD5835C7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사각형: 둥근 모서리 10">
            <a:extLst>
              <a:ext uri="{FF2B5EF4-FFF2-40B4-BE49-F238E27FC236}">
                <a16:creationId xmlns:a16="http://schemas.microsoft.com/office/drawing/2014/main" id="{C6C3FDAF-6BF7-F99A-7213-BBA734F7956F}"/>
              </a:ext>
            </a:extLst>
          </p:cNvPr>
          <p:cNvSpPr/>
          <p:nvPr/>
        </p:nvSpPr>
        <p:spPr>
          <a:xfrm>
            <a:off x="3592324" y="5520749"/>
            <a:ext cx="4912467" cy="1295903"/>
          </a:xfrm>
          <a:prstGeom prst="roundRect">
            <a:avLst>
              <a:gd name="adj" fmla="val 13386"/>
            </a:avLst>
          </a:prstGeom>
          <a:solidFill>
            <a:schemeClr val="tx2">
              <a:lumMod val="75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dist="38100" dir="2700000" algn="tl" rotWithShape="0">
              <a:prstClr val="black">
                <a:alpha val="7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altLang="ko-K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Superviseurs</a:t>
            </a:r>
            <a:endParaRPr lang="en-US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Miguel Montoro Girona (UQAT-SLU)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Yves Bergeron (UQAT-UQAM)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Raymond (MFFP)</a:t>
            </a:r>
          </a:p>
        </p:txBody>
      </p:sp>
    </p:spTree>
    <p:extLst>
      <p:ext uri="{BB962C8B-B14F-4D97-AF65-F5344CB8AC3E}">
        <p14:creationId xmlns:p14="http://schemas.microsoft.com/office/powerpoint/2010/main" val="3579382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1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                                     X</a:t>
              </a:r>
              <a:endParaRPr lang="ko-KR" altLang="en-US" sz="3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Densité des semis par traitement sylvicole et type de peuplement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2" name="Picture 41" descr="A picture containing text, diagram, plan, screenshot&#10;&#10;Description automatically generated">
            <a:extLst>
              <a:ext uri="{FF2B5EF4-FFF2-40B4-BE49-F238E27FC236}">
                <a16:creationId xmlns:a16="http://schemas.microsoft.com/office/drawing/2014/main" id="{8F0FADE7-7891-189F-2881-4ADC0E59D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5" y="1193533"/>
            <a:ext cx="6394029" cy="5402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54CF2-EA57-36E6-480F-7FA9AF0822E1}"/>
              </a:ext>
            </a:extLst>
          </p:cNvPr>
          <p:cNvSpPr txBox="1"/>
          <p:nvPr/>
        </p:nvSpPr>
        <p:spPr>
          <a:xfrm>
            <a:off x="6606539" y="2018083"/>
            <a:ext cx="558546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seedling density from each silvicultural treatment in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Spruce/Fir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Younger/Older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dominant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black spruce with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311% higher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balsam fir</a:t>
            </a: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effective to promote Black spruce regeneration –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X2 higher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CC: X2 lower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Similar values in older except for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&amp; CC.</a:t>
            </a: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Balsam fir density –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X2 higher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D4EB7-C893-42A8-1C6B-1F16BB35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BD3F6C-B195-702F-4951-DDACACF781A1}"/>
              </a:ext>
            </a:extLst>
          </p:cNvPr>
          <p:cNvSpPr/>
          <p:nvPr/>
        </p:nvSpPr>
        <p:spPr>
          <a:xfrm>
            <a:off x="2181013" y="1587194"/>
            <a:ext cx="562187" cy="2314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5E171-6959-625B-5A35-82A239231BCF}"/>
              </a:ext>
            </a:extLst>
          </p:cNvPr>
          <p:cNvSpPr/>
          <p:nvPr/>
        </p:nvSpPr>
        <p:spPr>
          <a:xfrm>
            <a:off x="3113828" y="3203787"/>
            <a:ext cx="562187" cy="6976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994682-2447-B547-6A6F-7D37F60B12B0}"/>
              </a:ext>
            </a:extLst>
          </p:cNvPr>
          <p:cNvSpPr/>
          <p:nvPr/>
        </p:nvSpPr>
        <p:spPr>
          <a:xfrm>
            <a:off x="751614" y="2682240"/>
            <a:ext cx="562187" cy="121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03B3F-0BF1-57DA-694C-2546775D47EF}"/>
              </a:ext>
            </a:extLst>
          </p:cNvPr>
          <p:cNvSpPr/>
          <p:nvPr/>
        </p:nvSpPr>
        <p:spPr>
          <a:xfrm>
            <a:off x="3147809" y="5350933"/>
            <a:ext cx="562187" cy="6404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F29353-8D35-3FF1-E65A-7B90100ABD30}"/>
              </a:ext>
            </a:extLst>
          </p:cNvPr>
          <p:cNvSpPr/>
          <p:nvPr/>
        </p:nvSpPr>
        <p:spPr>
          <a:xfrm>
            <a:off x="6015312" y="4016587"/>
            <a:ext cx="562187" cy="1968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36B0D1-C232-2698-A3DA-11E7AD413A6A}"/>
              </a:ext>
            </a:extLst>
          </p:cNvPr>
          <p:cNvSpPr/>
          <p:nvPr/>
        </p:nvSpPr>
        <p:spPr>
          <a:xfrm>
            <a:off x="5111537" y="2343573"/>
            <a:ext cx="562187" cy="15578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CD15A4-0871-3D9E-BB96-E88095179BA1}"/>
              </a:ext>
            </a:extLst>
          </p:cNvPr>
          <p:cNvSpPr/>
          <p:nvPr/>
        </p:nvSpPr>
        <p:spPr>
          <a:xfrm>
            <a:off x="6046319" y="2946399"/>
            <a:ext cx="562187" cy="9550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4A8C45-29E7-F70A-281D-4E38DB2E421F}"/>
              </a:ext>
            </a:extLst>
          </p:cNvPr>
          <p:cNvSpPr/>
          <p:nvPr/>
        </p:nvSpPr>
        <p:spPr>
          <a:xfrm>
            <a:off x="3737778" y="2770294"/>
            <a:ext cx="498458" cy="1124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5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1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                                     X</a:t>
              </a:r>
              <a:endParaRPr lang="ko-KR" altLang="en-US" sz="3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Croissance des semis par traitement sylvicole et type de peuplement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 descr="A picture containing text, diagram, screenshot, plan&#10;&#10;Description automatically generated">
            <a:extLst>
              <a:ext uri="{FF2B5EF4-FFF2-40B4-BE49-F238E27FC236}">
                <a16:creationId xmlns:a16="http://schemas.microsoft.com/office/drawing/2014/main" id="{F1FFC0ED-3232-BEAA-6EAA-E2D9A9840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6" y="977162"/>
            <a:ext cx="6387295" cy="584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4F473E-330A-3C5A-3DB4-F3BF0236DA36}"/>
              </a:ext>
            </a:extLst>
          </p:cNvPr>
          <p:cNvSpPr txBox="1"/>
          <p:nvPr/>
        </p:nvSpPr>
        <p:spPr>
          <a:xfrm>
            <a:off x="6929120" y="2195409"/>
            <a:ext cx="497128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shoot length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measured as a growth feature in dominant seedlings.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promoted seedling growth, and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the most effective in black spruce. </a:t>
            </a: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the growth trend was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to density -&gt; Intra-specific competition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27992F-E4F8-7B30-0140-B23E36FAC35D}"/>
              </a:ext>
            </a:extLst>
          </p:cNvPr>
          <p:cNvSpPr/>
          <p:nvPr/>
        </p:nvSpPr>
        <p:spPr>
          <a:xfrm>
            <a:off x="1137920" y="5209539"/>
            <a:ext cx="116840" cy="66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EBF472-62D1-D665-5F75-4D97F1B2FC88}"/>
              </a:ext>
            </a:extLst>
          </p:cNvPr>
          <p:cNvSpPr/>
          <p:nvPr/>
        </p:nvSpPr>
        <p:spPr>
          <a:xfrm>
            <a:off x="1598784" y="4630421"/>
            <a:ext cx="11684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51B66-990B-F8BA-BA38-F0CB44AEC25B}"/>
              </a:ext>
            </a:extLst>
          </p:cNvPr>
          <p:cNvSpPr/>
          <p:nvPr/>
        </p:nvSpPr>
        <p:spPr>
          <a:xfrm>
            <a:off x="2071224" y="4963161"/>
            <a:ext cx="11684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196068-DB83-59C1-8237-7ACC5099F5A8}"/>
              </a:ext>
            </a:extLst>
          </p:cNvPr>
          <p:cNvSpPr/>
          <p:nvPr/>
        </p:nvSpPr>
        <p:spPr>
          <a:xfrm>
            <a:off x="2518899" y="4166871"/>
            <a:ext cx="11684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E27BA3-8D9C-DB86-A748-A40FF3A2B08D}"/>
              </a:ext>
            </a:extLst>
          </p:cNvPr>
          <p:cNvSpPr/>
          <p:nvPr/>
        </p:nvSpPr>
        <p:spPr>
          <a:xfrm>
            <a:off x="2983719" y="3852199"/>
            <a:ext cx="11684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E49CF9-2F34-EFB8-ABB2-0AA86632DC52}"/>
              </a:ext>
            </a:extLst>
          </p:cNvPr>
          <p:cNvSpPr/>
          <p:nvPr/>
        </p:nvSpPr>
        <p:spPr>
          <a:xfrm>
            <a:off x="3425679" y="4121151"/>
            <a:ext cx="11684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5AA8B1-32A0-43CF-1B1E-2DE47F122AD5}"/>
              </a:ext>
            </a:extLst>
          </p:cNvPr>
          <p:cNvSpPr/>
          <p:nvPr/>
        </p:nvSpPr>
        <p:spPr>
          <a:xfrm>
            <a:off x="4454379" y="4826001"/>
            <a:ext cx="11684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5B16C6-116C-1E61-CFB0-675285EF66FF}"/>
              </a:ext>
            </a:extLst>
          </p:cNvPr>
          <p:cNvSpPr/>
          <p:nvPr/>
        </p:nvSpPr>
        <p:spPr>
          <a:xfrm>
            <a:off x="4880673" y="5054601"/>
            <a:ext cx="11684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B94FFA-C404-13DD-B754-8F4B7DC3A9BB}"/>
              </a:ext>
            </a:extLst>
          </p:cNvPr>
          <p:cNvSpPr/>
          <p:nvPr/>
        </p:nvSpPr>
        <p:spPr>
          <a:xfrm>
            <a:off x="5246859" y="4754880"/>
            <a:ext cx="116840" cy="107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F98CC3-FD38-1C65-DA48-6916110B855F}"/>
              </a:ext>
            </a:extLst>
          </p:cNvPr>
          <p:cNvSpPr/>
          <p:nvPr/>
        </p:nvSpPr>
        <p:spPr>
          <a:xfrm>
            <a:off x="4088619" y="5118099"/>
            <a:ext cx="11684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85097F-FD3A-4B5E-8A80-5DD83269C276}"/>
              </a:ext>
            </a:extLst>
          </p:cNvPr>
          <p:cNvSpPr/>
          <p:nvPr/>
        </p:nvSpPr>
        <p:spPr>
          <a:xfrm>
            <a:off x="5633574" y="5055867"/>
            <a:ext cx="116840" cy="107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5415EF-B7D2-A0D0-6A9A-2417ADA4CAC9}"/>
              </a:ext>
            </a:extLst>
          </p:cNvPr>
          <p:cNvSpPr/>
          <p:nvPr/>
        </p:nvSpPr>
        <p:spPr>
          <a:xfrm>
            <a:off x="6037580" y="5109843"/>
            <a:ext cx="116840" cy="107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F721BBC3-9AA8-2EAC-350D-41050166D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97183B-864C-BB2D-E507-13801CF44A9F}"/>
              </a:ext>
            </a:extLst>
          </p:cNvPr>
          <p:cNvSpPr/>
          <p:nvPr/>
        </p:nvSpPr>
        <p:spPr>
          <a:xfrm>
            <a:off x="3261425" y="1713653"/>
            <a:ext cx="562187" cy="2005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938483-7918-5A46-1FF6-A29E0A3DEBA4}"/>
              </a:ext>
            </a:extLst>
          </p:cNvPr>
          <p:cNvSpPr/>
          <p:nvPr/>
        </p:nvSpPr>
        <p:spPr>
          <a:xfrm>
            <a:off x="914614" y="3190240"/>
            <a:ext cx="562187" cy="5350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304D59-AC09-DE05-2E2F-2E59C819DCDF}"/>
              </a:ext>
            </a:extLst>
          </p:cNvPr>
          <p:cNvSpPr/>
          <p:nvPr/>
        </p:nvSpPr>
        <p:spPr>
          <a:xfrm>
            <a:off x="2326753" y="2919307"/>
            <a:ext cx="562187" cy="800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7D834B-1CF5-591C-154A-A8A76452BCDF}"/>
              </a:ext>
            </a:extLst>
          </p:cNvPr>
          <p:cNvSpPr/>
          <p:nvPr/>
        </p:nvSpPr>
        <p:spPr>
          <a:xfrm>
            <a:off x="3234416" y="4174068"/>
            <a:ext cx="562187" cy="17067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BB993A-C6FC-AD03-7B60-24764C0FCD44}"/>
              </a:ext>
            </a:extLst>
          </p:cNvPr>
          <p:cNvSpPr/>
          <p:nvPr/>
        </p:nvSpPr>
        <p:spPr>
          <a:xfrm>
            <a:off x="5845193" y="5109843"/>
            <a:ext cx="451213" cy="770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73E2AB-3D7D-A4F3-3CA2-0CB659A557B9}"/>
              </a:ext>
            </a:extLst>
          </p:cNvPr>
          <p:cNvSpPr/>
          <p:nvPr/>
        </p:nvSpPr>
        <p:spPr>
          <a:xfrm>
            <a:off x="5933440" y="2289387"/>
            <a:ext cx="451213" cy="1430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C6A4C45-9317-CBDC-43D8-CBB677F1245B}"/>
              </a:ext>
            </a:extLst>
          </p:cNvPr>
          <p:cNvSpPr/>
          <p:nvPr/>
        </p:nvSpPr>
        <p:spPr>
          <a:xfrm>
            <a:off x="3975947" y="3178387"/>
            <a:ext cx="392853" cy="5350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8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1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                                     X</a:t>
              </a:r>
              <a:endParaRPr lang="ko-KR" altLang="en-US" sz="3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Analyse en composantes principales de la densité des semis d'épicéa noir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6392F0-FE7E-B9A7-B4BD-3B3E728DB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" t="3320" r="9433"/>
          <a:stretch/>
        </p:blipFill>
        <p:spPr>
          <a:xfrm>
            <a:off x="629031" y="1788885"/>
            <a:ext cx="6642782" cy="3940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661555-68A6-34E6-8459-C0620AECE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53" t="38957" r="-716" b="41115"/>
          <a:stretch/>
        </p:blipFill>
        <p:spPr>
          <a:xfrm>
            <a:off x="6083312" y="4415120"/>
            <a:ext cx="1298017" cy="1314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28B90-6AD3-1C9E-21D0-D85BBFD6408B}"/>
              </a:ext>
            </a:extLst>
          </p:cNvPr>
          <p:cNvSpPr txBox="1"/>
          <p:nvPr/>
        </p:nvSpPr>
        <p:spPr>
          <a:xfrm>
            <a:off x="7301021" y="1508009"/>
            <a:ext cx="49712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PCA, using </a:t>
            </a:r>
            <a:r>
              <a:rPr lang="en-CA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seedling density </a:t>
            </a:r>
            <a:r>
              <a:rPr lang="en-CA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micro-plot characteristics, explained about </a:t>
            </a:r>
            <a:r>
              <a:rPr lang="en-CA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49%</a:t>
            </a:r>
            <a:r>
              <a:rPr lang="en-CA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variation for black spruce regeneration</a:t>
            </a: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FEAA0A-4C85-C4A0-5AA2-C03419EE8342}"/>
              </a:ext>
            </a:extLst>
          </p:cNvPr>
          <p:cNvSpPr/>
          <p:nvPr/>
        </p:nvSpPr>
        <p:spPr>
          <a:xfrm>
            <a:off x="2865120" y="3759200"/>
            <a:ext cx="1740747" cy="887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D93948-8F2C-5FAA-3508-153AC46C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277" y="4245616"/>
            <a:ext cx="1511253" cy="14835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neral Soil Tree Growth Stock Photo 355015868 | Shutterstock">
            <a:extLst>
              <a:ext uri="{FF2B5EF4-FFF2-40B4-BE49-F238E27FC236}">
                <a16:creationId xmlns:a16="http://schemas.microsoft.com/office/drawing/2014/main" id="{2113ABBA-9129-9B73-1F3E-EE97C0CD2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 bwMode="auto">
          <a:xfrm>
            <a:off x="8955190" y="4245617"/>
            <a:ext cx="1424201" cy="1483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arifiers, planting equipment, felling heads - Bracke Forest AB">
            <a:extLst>
              <a:ext uri="{FF2B5EF4-FFF2-40B4-BE49-F238E27FC236}">
                <a16:creationId xmlns:a16="http://schemas.microsoft.com/office/drawing/2014/main" id="{A7DCE523-24F1-388C-CF36-A449E55B3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21" y="4241440"/>
            <a:ext cx="1455283" cy="1531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75B88-F072-92E1-20F9-DB42A7A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C2CFF2-91F4-CF36-A78A-5877AA8A2B6E}"/>
              </a:ext>
            </a:extLst>
          </p:cNvPr>
          <p:cNvSpPr txBox="1"/>
          <p:nvPr/>
        </p:nvSpPr>
        <p:spPr>
          <a:xfrm>
            <a:off x="7167792" y="5811429"/>
            <a:ext cx="172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Scarification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DCBDD6-CAF4-E86F-02EF-3F671346BA4B}"/>
              </a:ext>
            </a:extLst>
          </p:cNvPr>
          <p:cNvSpPr txBox="1"/>
          <p:nvPr/>
        </p:nvSpPr>
        <p:spPr>
          <a:xfrm>
            <a:off x="7271813" y="2912501"/>
            <a:ext cx="4920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Seedling density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positively correlated with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scarification, mineral soil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ko-KR" sz="2000" b="1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Polytrichum</a:t>
            </a:r>
            <a:r>
              <a:rPr lang="en-US" altLang="ko-KR" sz="20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FE1B24-6BEF-739F-90F5-DBF5CC2ADD3F}"/>
              </a:ext>
            </a:extLst>
          </p:cNvPr>
          <p:cNvSpPr txBox="1"/>
          <p:nvPr/>
        </p:nvSpPr>
        <p:spPr>
          <a:xfrm>
            <a:off x="10400455" y="5823535"/>
            <a:ext cx="1906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Polytrichum</a:t>
            </a:r>
            <a:r>
              <a:rPr lang="en-US" altLang="ko-KR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sp. </a:t>
            </a:r>
            <a:endParaRPr lang="en-US" sz="1800" i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20DE53-A740-4F08-5B40-F3F84EFCBA23}"/>
              </a:ext>
            </a:extLst>
          </p:cNvPr>
          <p:cNvSpPr txBox="1"/>
          <p:nvPr/>
        </p:nvSpPr>
        <p:spPr>
          <a:xfrm>
            <a:off x="8955190" y="5829810"/>
            <a:ext cx="1504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soil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DFF81E7-0423-CEC2-8247-AAA556D6B4FC}"/>
              </a:ext>
            </a:extLst>
          </p:cNvPr>
          <p:cNvCxnSpPr>
            <a:cxnSpLocks/>
          </p:cNvCxnSpPr>
          <p:nvPr/>
        </p:nvCxnSpPr>
        <p:spPr>
          <a:xfrm>
            <a:off x="4605867" y="4202853"/>
            <a:ext cx="29871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648009C-C3CC-4B44-C78A-C12B899868AC}"/>
              </a:ext>
            </a:extLst>
          </p:cNvPr>
          <p:cNvSpPr txBox="1"/>
          <p:nvPr/>
        </p:nvSpPr>
        <p:spPr>
          <a:xfrm>
            <a:off x="3217354" y="3298347"/>
            <a:ext cx="172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</a:p>
        </p:txBody>
      </p:sp>
    </p:spTree>
    <p:extLst>
      <p:ext uri="{BB962C8B-B14F-4D97-AF65-F5344CB8AC3E}">
        <p14:creationId xmlns:p14="http://schemas.microsoft.com/office/powerpoint/2010/main" val="38299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7" grpId="0"/>
      <p:bldP spid="29" grpId="0"/>
      <p:bldP spid="31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1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                                     X</a:t>
              </a:r>
              <a:endParaRPr lang="ko-KR" altLang="en-US" sz="3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Analyse en composantes principales de la croissance des semis d'épicéa noir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4A558F-B31C-4E3C-3CF5-7979EA905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9" r="10740"/>
          <a:stretch/>
        </p:blipFill>
        <p:spPr>
          <a:xfrm>
            <a:off x="471934" y="1775085"/>
            <a:ext cx="6999993" cy="3900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6024A-AC75-ED17-3B69-F624C771C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53" t="38957" r="-716" b="41115"/>
          <a:stretch/>
        </p:blipFill>
        <p:spPr>
          <a:xfrm>
            <a:off x="6359513" y="4363589"/>
            <a:ext cx="1178560" cy="1193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61FF6-ACD0-B7F2-A3FF-E13E683A581D}"/>
              </a:ext>
            </a:extLst>
          </p:cNvPr>
          <p:cNvSpPr txBox="1"/>
          <p:nvPr/>
        </p:nvSpPr>
        <p:spPr>
          <a:xfrm>
            <a:off x="7301021" y="1508009"/>
            <a:ext cx="48909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PCA, using </a:t>
            </a:r>
            <a:r>
              <a:rPr lang="en-CA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seedling growth </a:t>
            </a:r>
            <a:r>
              <a:rPr lang="en-CA" altLang="ko-KR" sz="2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micro-plot </a:t>
            </a:r>
            <a:r>
              <a:rPr lang="en-CA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characteristics, explained about </a:t>
            </a:r>
            <a:r>
              <a:rPr lang="en-CA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43%</a:t>
            </a:r>
            <a:r>
              <a:rPr lang="en-CA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variation for black spruce growth</a:t>
            </a: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4B2264-3EDB-A488-C681-36EBE7AC0E0B}"/>
              </a:ext>
            </a:extLst>
          </p:cNvPr>
          <p:cNvSpPr/>
          <p:nvPr/>
        </p:nvSpPr>
        <p:spPr>
          <a:xfrm>
            <a:off x="4979732" y="2661920"/>
            <a:ext cx="1990027" cy="1402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C84FD3-5C41-BD02-71FA-F944574DCA23}"/>
              </a:ext>
            </a:extLst>
          </p:cNvPr>
          <p:cNvSpPr/>
          <p:nvPr/>
        </p:nvSpPr>
        <p:spPr>
          <a:xfrm>
            <a:off x="1530818" y="2699795"/>
            <a:ext cx="1990027" cy="1402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Windthrow - Forestry Focus">
            <a:extLst>
              <a:ext uri="{FF2B5EF4-FFF2-40B4-BE49-F238E27FC236}">
                <a16:creationId xmlns:a16="http://schemas.microsoft.com/office/drawing/2014/main" id="{441D2AB0-609C-4B7F-2666-5A49D0303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615" y="4333940"/>
            <a:ext cx="1900955" cy="17041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ungi associated with decomposing deadwood in a natural beech-dominated  forest - ScienceDirect">
            <a:extLst>
              <a:ext uri="{FF2B5EF4-FFF2-40B4-BE49-F238E27FC236}">
                <a16:creationId xmlns:a16="http://schemas.microsoft.com/office/drawing/2014/main" id="{1148EFB3-684E-2C8C-01F1-42FB35237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258" y="4333940"/>
            <a:ext cx="1933937" cy="17041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301F6B9-0706-D01C-6ABD-5557B0AB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54FDF0-95F5-9FD5-925E-EE1ECCD806C4}"/>
              </a:ext>
            </a:extLst>
          </p:cNvPr>
          <p:cNvSpPr txBox="1"/>
          <p:nvPr/>
        </p:nvSpPr>
        <p:spPr>
          <a:xfrm>
            <a:off x="7944534" y="6074129"/>
            <a:ext cx="1507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Windthrow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24ECF2-5F50-AC70-5986-35092915DCFB}"/>
              </a:ext>
            </a:extLst>
          </p:cNvPr>
          <p:cNvSpPr txBox="1"/>
          <p:nvPr/>
        </p:nvSpPr>
        <p:spPr>
          <a:xfrm>
            <a:off x="10137668" y="6074129"/>
            <a:ext cx="1507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Deadwood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EE508A-719D-AAD2-419B-6622A9092BFE}"/>
              </a:ext>
            </a:extLst>
          </p:cNvPr>
          <p:cNvSpPr txBox="1"/>
          <p:nvPr/>
        </p:nvSpPr>
        <p:spPr>
          <a:xfrm>
            <a:off x="1454288" y="2261810"/>
            <a:ext cx="2363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features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60EA10-8451-35BE-D869-89112FE579BA}"/>
              </a:ext>
            </a:extLst>
          </p:cNvPr>
          <p:cNvSpPr txBox="1"/>
          <p:nvPr/>
        </p:nvSpPr>
        <p:spPr>
          <a:xfrm>
            <a:off x="7301020" y="3074862"/>
            <a:ext cx="48909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Seedling growth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negatively correlated with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windthrow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deadwood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204FED2-790D-464B-6945-483636B22C18}"/>
              </a:ext>
            </a:extLst>
          </p:cNvPr>
          <p:cNvCxnSpPr>
            <a:cxnSpLocks/>
          </p:cNvCxnSpPr>
          <p:nvPr/>
        </p:nvCxnSpPr>
        <p:spPr>
          <a:xfrm>
            <a:off x="6571827" y="3913293"/>
            <a:ext cx="1175788" cy="7653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6" grpId="0"/>
      <p:bldP spid="19" grpId="0"/>
      <p:bldP spid="20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1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                                     X</a:t>
              </a:r>
              <a:endParaRPr lang="ko-KR" altLang="en-US" sz="3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Effets des éricacées sur la densité des semis d'épicéa noir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1" name="Picture 4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D8DF574-3148-5796-992F-C3EB6E905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9" y="1291422"/>
            <a:ext cx="10734607" cy="4075941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47C0E9B-2036-8999-4040-7460AA44BBCE}"/>
              </a:ext>
            </a:extLst>
          </p:cNvPr>
          <p:cNvCxnSpPr>
            <a:cxnSpLocks/>
          </p:cNvCxnSpPr>
          <p:nvPr/>
        </p:nvCxnSpPr>
        <p:spPr>
          <a:xfrm>
            <a:off x="2291863" y="1485617"/>
            <a:ext cx="2561703" cy="1052556"/>
          </a:xfrm>
          <a:prstGeom prst="straightConnector1">
            <a:avLst/>
          </a:prstGeom>
          <a:ln w="28575">
            <a:solidFill>
              <a:srgbClr val="B024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F1F90C-DA2A-C1BB-CE77-178EBE3CD8F8}"/>
              </a:ext>
            </a:extLst>
          </p:cNvPr>
          <p:cNvCxnSpPr>
            <a:cxnSpLocks/>
          </p:cNvCxnSpPr>
          <p:nvPr/>
        </p:nvCxnSpPr>
        <p:spPr>
          <a:xfrm>
            <a:off x="7736023" y="1406316"/>
            <a:ext cx="2693620" cy="1207825"/>
          </a:xfrm>
          <a:prstGeom prst="straightConnector1">
            <a:avLst/>
          </a:prstGeom>
          <a:ln w="28575">
            <a:solidFill>
              <a:srgbClr val="1A69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4397CCB-CB2D-6C52-D40F-7B96CFBFFDCF}"/>
              </a:ext>
            </a:extLst>
          </p:cNvPr>
          <p:cNvSpPr txBox="1"/>
          <p:nvPr/>
        </p:nvSpPr>
        <p:spPr>
          <a:xfrm>
            <a:off x="2459278" y="5273257"/>
            <a:ext cx="2239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Kalmia angustifolia</a:t>
            </a:r>
            <a:endParaRPr lang="en-US" altLang="ko-KR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6A42FC-5F6D-47B2-2BBD-9633F07F098F}"/>
              </a:ext>
            </a:extLst>
          </p:cNvPr>
          <p:cNvSpPr txBox="1"/>
          <p:nvPr/>
        </p:nvSpPr>
        <p:spPr>
          <a:xfrm>
            <a:off x="7573554" y="5273257"/>
            <a:ext cx="3282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Rhododendron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groenlandicum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7308DC-24DB-09C5-0D77-CE71CE2D581E}"/>
              </a:ext>
            </a:extLst>
          </p:cNvPr>
          <p:cNvSpPr txBox="1"/>
          <p:nvPr/>
        </p:nvSpPr>
        <p:spPr>
          <a:xfrm>
            <a:off x="768465" y="5989586"/>
            <a:ext cx="104416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spruce seedling density was lower in the presence of Ericaceous shrubs. </a:t>
            </a:r>
            <a:endParaRPr lang="en-US" altLang="ko-KR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85FA76-4C63-38F5-A632-7F579F90D3EB}"/>
              </a:ext>
            </a:extLst>
          </p:cNvPr>
          <p:cNvSpPr txBox="1"/>
          <p:nvPr/>
        </p:nvSpPr>
        <p:spPr>
          <a:xfrm>
            <a:off x="3699641" y="1589197"/>
            <a:ext cx="690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b="1" dirty="0">
                <a:solidFill>
                  <a:srgbClr val="B02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38%</a:t>
            </a:r>
            <a:endParaRPr lang="en-US" altLang="ko-KR" b="1" dirty="0">
              <a:solidFill>
                <a:srgbClr val="B024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06216BBF-E426-5B06-FA72-C89C79895E8A}"/>
              </a:ext>
            </a:extLst>
          </p:cNvPr>
          <p:cNvSpPr/>
          <p:nvPr/>
        </p:nvSpPr>
        <p:spPr>
          <a:xfrm>
            <a:off x="4265798" y="1599473"/>
            <a:ext cx="261823" cy="448200"/>
          </a:xfrm>
          <a:prstGeom prst="downArrow">
            <a:avLst/>
          </a:prstGeom>
          <a:solidFill>
            <a:srgbClr val="B02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2483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93E247-FC12-C581-07DF-3ACEC138A216}"/>
              </a:ext>
            </a:extLst>
          </p:cNvPr>
          <p:cNvSpPr txBox="1"/>
          <p:nvPr/>
        </p:nvSpPr>
        <p:spPr>
          <a:xfrm>
            <a:off x="9264416" y="1609309"/>
            <a:ext cx="762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b="1" dirty="0">
                <a:solidFill>
                  <a:srgbClr val="1A69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43%</a:t>
            </a:r>
            <a:endParaRPr lang="en-US" altLang="ko-KR" b="1" dirty="0">
              <a:solidFill>
                <a:srgbClr val="1A69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A9E47C13-42D9-AC94-DE9E-10714109CF10}"/>
              </a:ext>
            </a:extLst>
          </p:cNvPr>
          <p:cNvSpPr/>
          <p:nvPr/>
        </p:nvSpPr>
        <p:spPr>
          <a:xfrm>
            <a:off x="9830572" y="1619585"/>
            <a:ext cx="289221" cy="429532"/>
          </a:xfrm>
          <a:prstGeom prst="downArrow">
            <a:avLst/>
          </a:prstGeom>
          <a:solidFill>
            <a:srgbClr val="1A6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A6917"/>
              </a:solidFill>
            </a:endParaRPr>
          </a:p>
        </p:txBody>
      </p:sp>
      <p:pic>
        <p:nvPicPr>
          <p:cNvPr id="51" name="Picture 4" descr="Rhododendron canadense">
            <a:extLst>
              <a:ext uri="{FF2B5EF4-FFF2-40B4-BE49-F238E27FC236}">
                <a16:creationId xmlns:a16="http://schemas.microsoft.com/office/drawing/2014/main" id="{DB4BDAB1-5448-C241-03F4-755B4E5C5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r="23548" b="1266"/>
          <a:stretch/>
        </p:blipFill>
        <p:spPr bwMode="auto">
          <a:xfrm>
            <a:off x="2920337" y="4291966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Rhododendron canadense">
            <a:extLst>
              <a:ext uri="{FF2B5EF4-FFF2-40B4-BE49-F238E27FC236}">
                <a16:creationId xmlns:a16="http://schemas.microsoft.com/office/drawing/2014/main" id="{31188740-34FE-A6AE-AB7B-0C07CBCEE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r="23548" b="1266"/>
          <a:stretch/>
        </p:blipFill>
        <p:spPr bwMode="auto">
          <a:xfrm>
            <a:off x="3895015" y="4291965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Rhododendron canadense">
            <a:extLst>
              <a:ext uri="{FF2B5EF4-FFF2-40B4-BE49-F238E27FC236}">
                <a16:creationId xmlns:a16="http://schemas.microsoft.com/office/drawing/2014/main" id="{F3866AF3-31C5-8FAE-E38C-F231B109E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r="23548" b="1266"/>
          <a:stretch/>
        </p:blipFill>
        <p:spPr bwMode="auto">
          <a:xfrm>
            <a:off x="3895014" y="3778923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Rhododendron canadense">
            <a:extLst>
              <a:ext uri="{FF2B5EF4-FFF2-40B4-BE49-F238E27FC236}">
                <a16:creationId xmlns:a16="http://schemas.microsoft.com/office/drawing/2014/main" id="{56119486-AA24-F7AA-B615-9224E2276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r="23548" b="1266"/>
          <a:stretch/>
        </p:blipFill>
        <p:spPr bwMode="auto">
          <a:xfrm>
            <a:off x="4892492" y="4291965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Rhododendron canadense">
            <a:extLst>
              <a:ext uri="{FF2B5EF4-FFF2-40B4-BE49-F238E27FC236}">
                <a16:creationId xmlns:a16="http://schemas.microsoft.com/office/drawing/2014/main" id="{5086E238-ADAA-97E1-3D0B-FE6C9A231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r="23548" b="1266"/>
          <a:stretch/>
        </p:blipFill>
        <p:spPr bwMode="auto">
          <a:xfrm>
            <a:off x="4892492" y="3778923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Rhododendron canadense">
            <a:extLst>
              <a:ext uri="{FF2B5EF4-FFF2-40B4-BE49-F238E27FC236}">
                <a16:creationId xmlns:a16="http://schemas.microsoft.com/office/drawing/2014/main" id="{316D9066-61ED-2BC6-71FC-886BEDFE8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r="23548" b="1266"/>
          <a:stretch/>
        </p:blipFill>
        <p:spPr bwMode="auto">
          <a:xfrm>
            <a:off x="4892492" y="3265881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Ledum groenlandicum">
            <a:extLst>
              <a:ext uri="{FF2B5EF4-FFF2-40B4-BE49-F238E27FC236}">
                <a16:creationId xmlns:a16="http://schemas.microsoft.com/office/drawing/2014/main" id="{2274C72F-8957-1402-5F44-9EC532BB8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-1" r="15271" b="-1275"/>
          <a:stretch/>
        </p:blipFill>
        <p:spPr bwMode="auto">
          <a:xfrm>
            <a:off x="8432089" y="4291965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dum groenlandicum">
            <a:extLst>
              <a:ext uri="{FF2B5EF4-FFF2-40B4-BE49-F238E27FC236}">
                <a16:creationId xmlns:a16="http://schemas.microsoft.com/office/drawing/2014/main" id="{3C54EA39-68DE-7ACA-33DC-CDD6FA3FD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-1" r="15271" b="-1275"/>
          <a:stretch/>
        </p:blipFill>
        <p:spPr bwMode="auto">
          <a:xfrm>
            <a:off x="9377033" y="4291965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dum groenlandicum">
            <a:extLst>
              <a:ext uri="{FF2B5EF4-FFF2-40B4-BE49-F238E27FC236}">
                <a16:creationId xmlns:a16="http://schemas.microsoft.com/office/drawing/2014/main" id="{0D92C239-8BEC-42AF-9C92-59C972F3F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-1" r="15271" b="-1275"/>
          <a:stretch/>
        </p:blipFill>
        <p:spPr bwMode="auto">
          <a:xfrm>
            <a:off x="9377032" y="3778923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dum groenlandicum">
            <a:extLst>
              <a:ext uri="{FF2B5EF4-FFF2-40B4-BE49-F238E27FC236}">
                <a16:creationId xmlns:a16="http://schemas.microsoft.com/office/drawing/2014/main" id="{923ED82B-FEFD-5BD5-B3E4-E3581BD77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-1" r="15271" b="-1275"/>
          <a:stretch/>
        </p:blipFill>
        <p:spPr bwMode="auto">
          <a:xfrm>
            <a:off x="10429643" y="4364761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Ledum groenlandicum">
            <a:extLst>
              <a:ext uri="{FF2B5EF4-FFF2-40B4-BE49-F238E27FC236}">
                <a16:creationId xmlns:a16="http://schemas.microsoft.com/office/drawing/2014/main" id="{9FC51A33-B4FC-6B51-274A-9EB0C5F66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-1" r="15271" b="-1275"/>
          <a:stretch/>
        </p:blipFill>
        <p:spPr bwMode="auto">
          <a:xfrm>
            <a:off x="10429642" y="3851719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Ledum groenlandicum">
            <a:extLst>
              <a:ext uri="{FF2B5EF4-FFF2-40B4-BE49-F238E27FC236}">
                <a16:creationId xmlns:a16="http://schemas.microsoft.com/office/drawing/2014/main" id="{4E9BB99B-BA45-92D8-493D-0160A6262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-1" r="15271" b="-1275"/>
          <a:stretch/>
        </p:blipFill>
        <p:spPr bwMode="auto">
          <a:xfrm>
            <a:off x="10429641" y="3329261"/>
            <a:ext cx="299257" cy="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9D6242D-A042-4CDC-C002-2A06AA5510DB}"/>
              </a:ext>
            </a:extLst>
          </p:cNvPr>
          <p:cNvSpPr txBox="1"/>
          <p:nvPr/>
        </p:nvSpPr>
        <p:spPr>
          <a:xfrm>
            <a:off x="10150297" y="1382304"/>
            <a:ext cx="2341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R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</a:t>
            </a:r>
            <a:endParaRPr lang="en-US" sz="14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0A739DD-7A76-B443-FC76-CDBF338C63F0}"/>
              </a:ext>
            </a:extLst>
          </p:cNvPr>
          <p:cNvSpPr txBox="1"/>
          <p:nvPr/>
        </p:nvSpPr>
        <p:spPr>
          <a:xfrm>
            <a:off x="4686880" y="1382304"/>
            <a:ext cx="2341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R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4F1175-7C81-C90F-1A48-19ED9306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D30443-958E-CC51-090A-D3EF81A33996}"/>
              </a:ext>
            </a:extLst>
          </p:cNvPr>
          <p:cNvSpPr txBox="1"/>
          <p:nvPr/>
        </p:nvSpPr>
        <p:spPr>
          <a:xfrm>
            <a:off x="2599911" y="5686811"/>
            <a:ext cx="815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b="1" dirty="0">
                <a:solidFill>
                  <a:srgbClr val="B02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~15% </a:t>
            </a:r>
            <a:endParaRPr lang="en-US" altLang="ko-KR" b="1" dirty="0">
              <a:solidFill>
                <a:srgbClr val="B024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0F08C-D1EE-8DDE-3EE9-DE712748D54D}"/>
              </a:ext>
            </a:extLst>
          </p:cNvPr>
          <p:cNvSpPr txBox="1"/>
          <p:nvPr/>
        </p:nvSpPr>
        <p:spPr>
          <a:xfrm>
            <a:off x="3581781" y="5690261"/>
            <a:ext cx="1004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b="1" dirty="0">
                <a:solidFill>
                  <a:srgbClr val="B02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15-30% </a:t>
            </a:r>
            <a:endParaRPr lang="en-US" altLang="ko-KR" b="1" dirty="0">
              <a:solidFill>
                <a:srgbClr val="B024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C34AE-4C75-5508-BABC-E41C1A45582D}"/>
              </a:ext>
            </a:extLst>
          </p:cNvPr>
          <p:cNvSpPr txBox="1"/>
          <p:nvPr/>
        </p:nvSpPr>
        <p:spPr>
          <a:xfrm>
            <a:off x="4750154" y="5686811"/>
            <a:ext cx="815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b="1" dirty="0">
                <a:solidFill>
                  <a:srgbClr val="B02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30%~ </a:t>
            </a:r>
            <a:endParaRPr lang="en-US" altLang="ko-KR" b="1" dirty="0">
              <a:solidFill>
                <a:srgbClr val="B024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C42745-3F6B-DC85-F0A3-14174EA56996}"/>
              </a:ext>
            </a:extLst>
          </p:cNvPr>
          <p:cNvSpPr txBox="1"/>
          <p:nvPr/>
        </p:nvSpPr>
        <p:spPr>
          <a:xfrm>
            <a:off x="8143848" y="5690261"/>
            <a:ext cx="815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~15% </a:t>
            </a:r>
            <a:endParaRPr lang="en-US" altLang="ko-KR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6DFF54-9D10-6DBD-6CB1-8A0E25D9D4EA}"/>
              </a:ext>
            </a:extLst>
          </p:cNvPr>
          <p:cNvSpPr txBox="1"/>
          <p:nvPr/>
        </p:nvSpPr>
        <p:spPr>
          <a:xfrm>
            <a:off x="9125718" y="5690261"/>
            <a:ext cx="1004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15-30% </a:t>
            </a:r>
            <a:endParaRPr lang="en-US" altLang="ko-KR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CFF0B-992C-0A0E-0CC9-1258781222A5}"/>
              </a:ext>
            </a:extLst>
          </p:cNvPr>
          <p:cNvSpPr txBox="1"/>
          <p:nvPr/>
        </p:nvSpPr>
        <p:spPr>
          <a:xfrm>
            <a:off x="10294091" y="5686811"/>
            <a:ext cx="815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30%~ </a:t>
            </a:r>
            <a:endParaRPr lang="en-US" altLang="ko-KR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1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9" grpId="0"/>
      <p:bldP spid="50" grpId="0" animBg="1"/>
      <p:bldP spid="4" grpId="0"/>
      <p:bldP spid="5" grpId="0"/>
      <p:bldP spid="6" grpId="0"/>
      <p:bldP spid="14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20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ko-KR" altLang="en-US" sz="54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Vers une gestion durable de la forêt boréale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9" name="Picture 2" descr="New Silvicultural Treatments to Achieve Sustainable Management of Canadian  Boreal Forest – EcoForest">
            <a:extLst>
              <a:ext uri="{FF2B5EF4-FFF2-40B4-BE49-F238E27FC236}">
                <a16:creationId xmlns:a16="http://schemas.microsoft.com/office/drawing/2014/main" id="{CBB4F1FC-C532-D1F9-D785-1C0E80DAB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9" y="1779767"/>
            <a:ext cx="5040349" cy="41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3E51A6-068A-7507-C177-719CA6CBD98E}"/>
              </a:ext>
            </a:extLst>
          </p:cNvPr>
          <p:cNvSpPr/>
          <p:nvPr/>
        </p:nvSpPr>
        <p:spPr>
          <a:xfrm>
            <a:off x="464619" y="5990985"/>
            <a:ext cx="1689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1200" dirty="0" err="1">
                <a:latin typeface="Arial Narrow" pitchFamily="34" charset="0"/>
              </a:rPr>
              <a:t>Montoro</a:t>
            </a:r>
            <a:r>
              <a:rPr lang="fr-CA" sz="1200" dirty="0">
                <a:latin typeface="Arial Narrow" pitchFamily="34" charset="0"/>
              </a:rPr>
              <a:t> </a:t>
            </a:r>
            <a:r>
              <a:rPr lang="fr-CA" sz="1200" dirty="0" err="1">
                <a:latin typeface="Arial Narrow" pitchFamily="34" charset="0"/>
              </a:rPr>
              <a:t>Girona</a:t>
            </a:r>
            <a:r>
              <a:rPr lang="fr-CA" sz="1200" dirty="0">
                <a:latin typeface="Arial Narrow" pitchFamily="34" charset="0"/>
              </a:rPr>
              <a:t> et al. 2018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2C068C-8010-2E10-1B25-A77024462EC1}"/>
              </a:ext>
            </a:extLst>
          </p:cNvPr>
          <p:cNvSpPr txBox="1"/>
          <p:nvPr/>
        </p:nvSpPr>
        <p:spPr>
          <a:xfrm>
            <a:off x="5687259" y="1226421"/>
            <a:ext cx="64274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harvest with scarification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promoted the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regeneration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black spruce in boreal forests (seedling density)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8B6963-F278-B1F0-06EA-5B003AE13CC9}"/>
              </a:ext>
            </a:extLst>
          </p:cNvPr>
          <p:cNvSpPr txBox="1"/>
          <p:nvPr/>
        </p:nvSpPr>
        <p:spPr>
          <a:xfrm>
            <a:off x="5687259" y="2642738"/>
            <a:ext cx="61527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spruce regeneration was driven by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seedbed conditions, disturbances,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 and inter-specific competition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642E41-3780-5C23-47DF-BE6ADB52D2F2}"/>
              </a:ext>
            </a:extLst>
          </p:cNvPr>
          <p:cNvSpPr txBox="1"/>
          <p:nvPr/>
        </p:nvSpPr>
        <p:spPr>
          <a:xfrm>
            <a:off x="5687259" y="3751279"/>
            <a:ext cx="64274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harvest could be modified with additional treatments (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tending, micro-site mulching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 improve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productivity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4F1A0-834E-B715-2D48-702E7B8A5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C596B-BB6C-710D-76DA-4D0AE0EC2CE8}"/>
              </a:ext>
            </a:extLst>
          </p:cNvPr>
          <p:cNvSpPr txBox="1"/>
          <p:nvPr/>
        </p:nvSpPr>
        <p:spPr>
          <a:xfrm>
            <a:off x="5687259" y="4910048"/>
            <a:ext cx="62721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driving factors from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belowground ecosystem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needed to explain the effects of micro-plot characteristics on black spruce regeneration.</a:t>
            </a:r>
          </a:p>
        </p:txBody>
      </p:sp>
    </p:spTree>
    <p:extLst>
      <p:ext uri="{BB962C8B-B14F-4D97-AF65-F5344CB8AC3E}">
        <p14:creationId xmlns:p14="http://schemas.microsoft.com/office/powerpoint/2010/main" val="29014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1699999" y="812800"/>
            <a:ext cx="123701" cy="6045200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-1" y="800100"/>
            <a:ext cx="11700000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11699999" y="800100"/>
            <a:ext cx="0" cy="606040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>
            <a:off x="261712" y="304251"/>
            <a:ext cx="727206" cy="993706"/>
            <a:chOff x="4842640" y="195358"/>
            <a:chExt cx="727206" cy="993706"/>
          </a:xfrm>
        </p:grpSpPr>
        <p:sp>
          <p:nvSpPr>
            <p:cNvPr id="15" name="타원 14"/>
            <p:cNvSpPr/>
            <p:nvPr/>
          </p:nvSpPr>
          <p:spPr>
            <a:xfrm rot="1059351">
              <a:off x="4842640" y="782664"/>
              <a:ext cx="571500" cy="406400"/>
            </a:xfrm>
            <a:prstGeom prst="ellipse">
              <a:avLst/>
            </a:prstGeom>
            <a:solidFill>
              <a:schemeClr val="tx1">
                <a:alpha val="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사다리꼴 13"/>
            <p:cNvSpPr/>
            <p:nvPr/>
          </p:nvSpPr>
          <p:spPr>
            <a:xfrm rot="12198497">
              <a:off x="5115865" y="579464"/>
              <a:ext cx="173066" cy="406400"/>
            </a:xfrm>
            <a:prstGeom prst="trapezoid">
              <a:avLst>
                <a:gd name="adj" fmla="val 38322"/>
              </a:avLst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 rot="1059351">
              <a:off x="4966408" y="410484"/>
              <a:ext cx="571500" cy="4064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자유형 26"/>
            <p:cNvSpPr/>
            <p:nvPr/>
          </p:nvSpPr>
          <p:spPr>
            <a:xfrm rot="1059351">
              <a:off x="5351102" y="484051"/>
              <a:ext cx="162028" cy="347064"/>
            </a:xfrm>
            <a:custGeom>
              <a:avLst/>
              <a:gdLst>
                <a:gd name="connsiteX0" fmla="*/ 0 w 162028"/>
                <a:gd name="connsiteY0" fmla="*/ 0 h 347064"/>
                <a:gd name="connsiteX1" fmla="*/ 36043 w 162028"/>
                <a:gd name="connsiteY1" fmla="*/ 13912 h 347064"/>
                <a:gd name="connsiteX2" fmla="*/ 162028 w 162028"/>
                <a:gd name="connsiteY2" fmla="*/ 182409 h 347064"/>
                <a:gd name="connsiteX3" fmla="*/ 78334 w 162028"/>
                <a:gd name="connsiteY3" fmla="*/ 326093 h 347064"/>
                <a:gd name="connsiteX4" fmla="*/ 34594 w 162028"/>
                <a:gd name="connsiteY4" fmla="*/ 347064 h 3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028" h="347064">
                  <a:moveTo>
                    <a:pt x="0" y="0"/>
                  </a:moveTo>
                  <a:lnTo>
                    <a:pt x="36043" y="13912"/>
                  </a:lnTo>
                  <a:cubicBezTo>
                    <a:pt x="112054" y="50429"/>
                    <a:pt x="162028" y="112269"/>
                    <a:pt x="162028" y="182409"/>
                  </a:cubicBezTo>
                  <a:cubicBezTo>
                    <a:pt x="162028" y="238521"/>
                    <a:pt x="130044" y="289321"/>
                    <a:pt x="78334" y="326093"/>
                  </a:cubicBezTo>
                  <a:lnTo>
                    <a:pt x="34594" y="347064"/>
                  </a:lnTo>
                  <a:close/>
                </a:path>
              </a:pathLst>
            </a:custGeom>
            <a:solidFill>
              <a:schemeClr val="tx1">
                <a:alpha val="11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 rot="551721">
              <a:off x="5089084" y="281560"/>
              <a:ext cx="452088" cy="35594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자유형 25"/>
            <p:cNvSpPr/>
            <p:nvPr/>
          </p:nvSpPr>
          <p:spPr>
            <a:xfrm rot="551721">
              <a:off x="5396260" y="331058"/>
              <a:ext cx="126676" cy="307987"/>
            </a:xfrm>
            <a:custGeom>
              <a:avLst/>
              <a:gdLst>
                <a:gd name="connsiteX0" fmla="*/ 14892 w 126676"/>
                <a:gd name="connsiteY0" fmla="*/ 0 h 307987"/>
                <a:gd name="connsiteX1" fmla="*/ 60469 w 126676"/>
                <a:gd name="connsiteY1" fmla="*/ 24195 h 307987"/>
                <a:gd name="connsiteX2" fmla="*/ 126676 w 126676"/>
                <a:gd name="connsiteY2" fmla="*/ 150041 h 307987"/>
                <a:gd name="connsiteX3" fmla="*/ 60469 w 126676"/>
                <a:gd name="connsiteY3" fmla="*/ 275888 h 307987"/>
                <a:gd name="connsiteX4" fmla="*/ 0 w 126676"/>
                <a:gd name="connsiteY4" fmla="*/ 307987 h 30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676" h="307987">
                  <a:moveTo>
                    <a:pt x="14892" y="0"/>
                  </a:moveTo>
                  <a:lnTo>
                    <a:pt x="60469" y="24195"/>
                  </a:lnTo>
                  <a:cubicBezTo>
                    <a:pt x="101375" y="56402"/>
                    <a:pt x="126676" y="100895"/>
                    <a:pt x="126676" y="150041"/>
                  </a:cubicBezTo>
                  <a:cubicBezTo>
                    <a:pt x="126676" y="199187"/>
                    <a:pt x="101375" y="243680"/>
                    <a:pt x="60469" y="275888"/>
                  </a:cubicBezTo>
                  <a:lnTo>
                    <a:pt x="0" y="307987"/>
                  </a:ln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 rot="1082807">
              <a:off x="5117758" y="195358"/>
              <a:ext cx="452088" cy="355948"/>
            </a:xfrm>
            <a:prstGeom prst="ellipse">
              <a:avLst/>
            </a:prstGeom>
            <a:solidFill>
              <a:srgbClr val="FF8086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1268155" y="11676"/>
            <a:ext cx="8550495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3200" b="1" i="1" kern="0" dirty="0" err="1">
                <a:solidFill>
                  <a:srgbClr val="010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Remerciements</a:t>
            </a:r>
            <a:endParaRPr lang="ko-KR" altLang="en-US" sz="5400" kern="0" dirty="0">
              <a:solidFill>
                <a:srgbClr val="F1A1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Image result for slu logo">
            <a:extLst>
              <a:ext uri="{FF2B5EF4-FFF2-40B4-BE49-F238E27FC236}">
                <a16:creationId xmlns:a16="http://schemas.microsoft.com/office/drawing/2014/main" id="{10409F69-819D-46D1-A41E-89C2EFE47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941" y="3777045"/>
            <a:ext cx="1041308" cy="104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B0533F2-21C9-4E9B-8C08-3288B2042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82" y="4794821"/>
            <a:ext cx="940757" cy="390502"/>
          </a:xfrm>
          <a:prstGeom prst="rect">
            <a:avLst/>
          </a:prstGeom>
        </p:spPr>
      </p:pic>
      <p:pic>
        <p:nvPicPr>
          <p:cNvPr id="22" name="Picture 2" descr="Home - Ministère des Forêts, de la Faune et des Parcs">
            <a:extLst>
              <a:ext uri="{FF2B5EF4-FFF2-40B4-BE49-F238E27FC236}">
                <a16:creationId xmlns:a16="http://schemas.microsoft.com/office/drawing/2014/main" id="{FADE6E78-EC03-401B-93E0-9CD31AF34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350" y="3043303"/>
            <a:ext cx="1489183" cy="5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00EFD5B-1D67-43D3-A410-08EF4C63ED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39" y="3758250"/>
            <a:ext cx="1010239" cy="725688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9F155D5C-2D07-4FF5-B77B-968AC251E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53" y="3882536"/>
            <a:ext cx="1093124" cy="499726"/>
          </a:xfrm>
          <a:prstGeom prst="rect">
            <a:avLst/>
          </a:prstGeom>
        </p:spPr>
      </p:pic>
      <p:pic>
        <p:nvPicPr>
          <p:cNvPr id="25" name="Picture 4" descr="Natural Sciences and Engineering Research Council - Wikipedia">
            <a:extLst>
              <a:ext uri="{FF2B5EF4-FFF2-40B4-BE49-F238E27FC236}">
                <a16:creationId xmlns:a16="http://schemas.microsoft.com/office/drawing/2014/main" id="{C7DFA5AD-7219-474D-BE98-D7EA5A6BF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40" y="5368535"/>
            <a:ext cx="1350638" cy="57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국립산림과학원 - 기관소개 &gt; MI소개">
            <a:extLst>
              <a:ext uri="{FF2B5EF4-FFF2-40B4-BE49-F238E27FC236}">
                <a16:creationId xmlns:a16="http://schemas.microsoft.com/office/drawing/2014/main" id="{F3180593-E652-4166-8852-4D781CE1D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t="12084" r="6500" b="28501"/>
          <a:stretch/>
        </p:blipFill>
        <p:spPr bwMode="auto">
          <a:xfrm>
            <a:off x="10304391" y="3146640"/>
            <a:ext cx="1063041" cy="7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Logo&#10;&#10;Description automatically generated">
            <a:extLst>
              <a:ext uri="{FF2B5EF4-FFF2-40B4-BE49-F238E27FC236}">
                <a16:creationId xmlns:a16="http://schemas.microsoft.com/office/drawing/2014/main" id="{D063932B-36FF-4EF6-B13B-85E05E3242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081" t="16159" r="28008" b="21340"/>
          <a:stretch/>
        </p:blipFill>
        <p:spPr>
          <a:xfrm>
            <a:off x="5265879" y="5369976"/>
            <a:ext cx="1389677" cy="1412193"/>
          </a:xfrm>
          <a:prstGeom prst="rect">
            <a:avLst/>
          </a:prstGeom>
        </p:spPr>
      </p:pic>
      <p:pic>
        <p:nvPicPr>
          <p:cNvPr id="34" name="Picture 33" descr="Logo, icon&#10;&#10;Description automatically generated">
            <a:extLst>
              <a:ext uri="{FF2B5EF4-FFF2-40B4-BE49-F238E27FC236}">
                <a16:creationId xmlns:a16="http://schemas.microsoft.com/office/drawing/2014/main" id="{DD605283-06E9-48B9-952B-5DE8B29C03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79" y="6086121"/>
            <a:ext cx="1048960" cy="372192"/>
          </a:xfrm>
          <a:prstGeom prst="rect">
            <a:avLst/>
          </a:prstGeom>
        </p:spPr>
      </p:pic>
      <p:pic>
        <p:nvPicPr>
          <p:cNvPr id="39" name="Picture 4" descr="Patricia RAYMOND | Researcher | ing.f., Ph.D. | Government of Quebec,  Québec | Direction de la recherche forestière - Forest Research Branch">
            <a:extLst>
              <a:ext uri="{FF2B5EF4-FFF2-40B4-BE49-F238E27FC236}">
                <a16:creationId xmlns:a16="http://schemas.microsoft.com/office/drawing/2014/main" id="{A91835CA-C340-4FD4-BBDD-0BA3411A5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0" t="30342"/>
          <a:stretch/>
        </p:blipFill>
        <p:spPr bwMode="auto">
          <a:xfrm>
            <a:off x="8885616" y="1264138"/>
            <a:ext cx="1672936" cy="167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216AF4-8D3A-41ED-9078-9A7FCF454FA8}"/>
              </a:ext>
            </a:extLst>
          </p:cNvPr>
          <p:cNvSpPr txBox="1"/>
          <p:nvPr/>
        </p:nvSpPr>
        <p:spPr>
          <a:xfrm>
            <a:off x="208026" y="1407069"/>
            <a:ext cx="463560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Supervisors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Miguel Montoro Girona (UQAT-SLU)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Yves Bergeron (UQAT-UQAM)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Patricia Raymond (MFFP)</a:t>
            </a:r>
          </a:p>
          <a:p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Annie Desrochers (UQAT-IRF)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Hubert Morin (UQAC)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Merci beaucoup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Naharin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Sultana Anni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Victor Beaudet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Hugo Morin Brassard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Anoj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Subedi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Akib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Hasan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Olugbadieye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Gideon Tobi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Deogkyu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Kwon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5DBCCE-4350-4C96-A720-97550F9F62B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264" t="15278" r="10313" b="21"/>
          <a:stretch/>
        </p:blipFill>
        <p:spPr>
          <a:xfrm>
            <a:off x="8258437" y="4729410"/>
            <a:ext cx="3060023" cy="172890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FAB379B-D915-4D58-8636-C7556915890D}"/>
              </a:ext>
            </a:extLst>
          </p:cNvPr>
          <p:cNvSpPr txBox="1"/>
          <p:nvPr/>
        </p:nvSpPr>
        <p:spPr>
          <a:xfrm>
            <a:off x="7943165" y="6504334"/>
            <a:ext cx="4407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CA" altLang="ko-KR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CA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Prize for Best Poster in CEF 2021 (500$)</a:t>
            </a:r>
          </a:p>
          <a:p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8" descr="NRCan is helping Canada move towards a sustainable future - YouTube">
            <a:extLst>
              <a:ext uri="{FF2B5EF4-FFF2-40B4-BE49-F238E27FC236}">
                <a16:creationId xmlns:a16="http://schemas.microsoft.com/office/drawing/2014/main" id="{3A17AF12-4A8C-4B48-82E3-28D150D84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t="34131" r="8184" b="34951"/>
          <a:stretch/>
        </p:blipFill>
        <p:spPr bwMode="auto">
          <a:xfrm>
            <a:off x="5268458" y="3115162"/>
            <a:ext cx="1752905" cy="3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0CD2D2-EAEC-478A-BE97-D7159986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36" y="3707122"/>
            <a:ext cx="785117" cy="2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31BFE11A-50CD-44DE-9AD8-029482CC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214" y="1253148"/>
            <a:ext cx="1703509" cy="1678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C647064C-9662-42CF-B7F2-599F37D0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53" y="1253148"/>
            <a:ext cx="1703509" cy="1678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Miguel Montoro Girona">
            <a:extLst>
              <a:ext uri="{FF2B5EF4-FFF2-40B4-BE49-F238E27FC236}">
                <a16:creationId xmlns:a16="http://schemas.microsoft.com/office/drawing/2014/main" id="{A7121273-162A-F83E-B2FE-5041B16D2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871" y="1294218"/>
            <a:ext cx="1616643" cy="160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EF - Actualité - Accueil">
            <a:extLst>
              <a:ext uri="{FF2B5EF4-FFF2-40B4-BE49-F238E27FC236}">
                <a16:creationId xmlns:a16="http://schemas.microsoft.com/office/drawing/2014/main" id="{516641CF-FA35-1E4E-F4B9-BC242E38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295" y="1294219"/>
            <a:ext cx="1598845" cy="16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4D4A14E-3044-452A-BA6D-0E62A46286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69" y="3591744"/>
            <a:ext cx="1020697" cy="1037997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low confidence">
            <a:extLst>
              <a:ext uri="{FF2B5EF4-FFF2-40B4-BE49-F238E27FC236}">
                <a16:creationId xmlns:a16="http://schemas.microsoft.com/office/drawing/2014/main" id="{7D5BD9DD-CC66-5670-67AE-E0E1A059ED0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20" y="3171616"/>
            <a:ext cx="1664296" cy="454214"/>
          </a:xfrm>
          <a:prstGeom prst="rect">
            <a:avLst/>
          </a:prstGeom>
        </p:spPr>
      </p:pic>
      <p:pic>
        <p:nvPicPr>
          <p:cNvPr id="18" name="Picture 2" descr="Home - Ministère des Forêts, de la Faune et des Parcs">
            <a:extLst>
              <a:ext uri="{FF2B5EF4-FFF2-40B4-BE49-F238E27FC236}">
                <a16:creationId xmlns:a16="http://schemas.microsoft.com/office/drawing/2014/main" id="{A7A2AFFD-63F6-C524-DFCB-3A20F7C9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656" y="3033108"/>
            <a:ext cx="1489183" cy="5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NRCan is helping Canada move towards a sustainable future - YouTube">
            <a:extLst>
              <a:ext uri="{FF2B5EF4-FFF2-40B4-BE49-F238E27FC236}">
                <a16:creationId xmlns:a16="http://schemas.microsoft.com/office/drawing/2014/main" id="{BEE53F27-CC0A-CB9E-C3F3-40F7ACE85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t="34131" r="8184" b="34951"/>
          <a:stretch/>
        </p:blipFill>
        <p:spPr bwMode="auto">
          <a:xfrm>
            <a:off x="5282764" y="3104967"/>
            <a:ext cx="1752905" cy="3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BB0E53B-9370-6BC8-F83D-4349679AD8F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69357" y="4774075"/>
            <a:ext cx="1501376" cy="519317"/>
          </a:xfrm>
          <a:prstGeom prst="rect">
            <a:avLst/>
          </a:prstGeom>
        </p:spPr>
      </p:pic>
      <p:pic>
        <p:nvPicPr>
          <p:cNvPr id="3074" name="Picture 2" descr="국립백두대간수목원, 지역 특화소재 활용한 산업화 촉진">
            <a:extLst>
              <a:ext uri="{FF2B5EF4-FFF2-40B4-BE49-F238E27FC236}">
                <a16:creationId xmlns:a16="http://schemas.microsoft.com/office/drawing/2014/main" id="{751859C2-4106-D892-4C5A-6FC5BBC20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76" y="3777045"/>
            <a:ext cx="920870" cy="92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EA909-8A82-B972-1154-691E73FBA36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13050" y="3591744"/>
            <a:ext cx="1292825" cy="12928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8DF3F2-77CC-2112-47FC-6384A571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0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                                    </a:t>
              </a: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L'importance de la forêt boréale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16512-6026-8E2F-7EA3-E0C93938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" name="Picture 2" descr="Boreal Forests | World Biomes | The Wild Classroom">
            <a:extLst>
              <a:ext uri="{FF2B5EF4-FFF2-40B4-BE49-F238E27FC236}">
                <a16:creationId xmlns:a16="http://schemas.microsoft.com/office/drawing/2014/main" id="{E1CFAAAB-55A8-48DF-A5E6-EE4AB4F3B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7" y="1121602"/>
            <a:ext cx="5090012" cy="526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99841E0-4B6B-8332-6E65-D846886969A4}"/>
              </a:ext>
            </a:extLst>
          </p:cNvPr>
          <p:cNvSpPr txBox="1"/>
          <p:nvPr/>
        </p:nvSpPr>
        <p:spPr>
          <a:xfrm>
            <a:off x="591206" y="6373439"/>
            <a:ext cx="22337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thewildclassroom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37" name="TextBox 33">
            <a:extLst>
              <a:ext uri="{FF2B5EF4-FFF2-40B4-BE49-F238E27FC236}">
                <a16:creationId xmlns:a16="http://schemas.microsoft.com/office/drawing/2014/main" id="{122DF9FF-93B4-FEA8-2555-66E0A0361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7926562"/>
              </p:ext>
            </p:extLst>
          </p:nvPr>
        </p:nvGraphicFramePr>
        <p:xfrm>
          <a:off x="6201156" y="1675750"/>
          <a:ext cx="5535274" cy="458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Clean water - Free weather icons">
            <a:extLst>
              <a:ext uri="{FF2B5EF4-FFF2-40B4-BE49-F238E27FC236}">
                <a16:creationId xmlns:a16="http://schemas.microsoft.com/office/drawing/2014/main" id="{5432E2FD-292D-063A-BAFB-17420AA9B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80" y="3901440"/>
            <a:ext cx="1379220" cy="1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est - Free nature icons">
            <a:extLst>
              <a:ext uri="{FF2B5EF4-FFF2-40B4-BE49-F238E27FC236}">
                <a16:creationId xmlns:a16="http://schemas.microsoft.com/office/drawing/2014/main" id="{1A4FA9D9-55F7-5A0D-CD06-B4FAE6D5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590" y="3901440"/>
            <a:ext cx="1379220" cy="1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Land - Free technology icons">
            <a:extLst>
              <a:ext uri="{FF2B5EF4-FFF2-40B4-BE49-F238E27FC236}">
                <a16:creationId xmlns:a16="http://schemas.microsoft.com/office/drawing/2014/main" id="{DFC0435E-6D14-0DBD-4FCD-14F5782F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80" y="1539226"/>
            <a:ext cx="1379220" cy="1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Capture, carbon, earth, environment, stock icon - Download on Iconfinder">
            <a:extLst>
              <a:ext uri="{FF2B5EF4-FFF2-40B4-BE49-F238E27FC236}">
                <a16:creationId xmlns:a16="http://schemas.microsoft.com/office/drawing/2014/main" id="{F941A24F-C79D-47A2-CF89-12576F62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590" y="1473930"/>
            <a:ext cx="1379220" cy="1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59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                                    X</a:t>
              </a:r>
              <a:endParaRPr lang="ko-KR" altLang="en-US" sz="24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Adoption d'alternatives sylvicoles en forêt boréale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Google Shape;234;g1444e1ae092_1_2391" descr="U.S. toilet paper production is wiping out Canada's boreal forest, report  claims | CBC News">
            <a:extLst>
              <a:ext uri="{FF2B5EF4-FFF2-40B4-BE49-F238E27FC236}">
                <a16:creationId xmlns:a16="http://schemas.microsoft.com/office/drawing/2014/main" id="{85E17F14-61AD-94A9-3900-43669220A3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1142" r="9706"/>
          <a:stretch/>
        </p:blipFill>
        <p:spPr>
          <a:xfrm>
            <a:off x="785480" y="1129141"/>
            <a:ext cx="4624113" cy="2407546"/>
          </a:xfrm>
          <a:prstGeom prst="roundRect">
            <a:avLst>
              <a:gd name="adj" fmla="val 7544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235;g1444e1ae092_1_2391">
            <a:extLst>
              <a:ext uri="{FF2B5EF4-FFF2-40B4-BE49-F238E27FC236}">
                <a16:creationId xmlns:a16="http://schemas.microsoft.com/office/drawing/2014/main" id="{A9710189-A275-BF0C-DB19-458EB1C83971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" b="771"/>
          <a:stretch/>
        </p:blipFill>
        <p:spPr>
          <a:xfrm>
            <a:off x="6737480" y="1129141"/>
            <a:ext cx="4624113" cy="2407546"/>
          </a:xfrm>
          <a:prstGeom prst="roundRect">
            <a:avLst>
              <a:gd name="adj" fmla="val 7544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236;g1444e1ae092_1_2391">
            <a:extLst>
              <a:ext uri="{FF2B5EF4-FFF2-40B4-BE49-F238E27FC236}">
                <a16:creationId xmlns:a16="http://schemas.microsoft.com/office/drawing/2014/main" id="{430D864D-5BAA-6F03-8442-6FAD097ADA19}"/>
              </a:ext>
            </a:extLst>
          </p:cNvPr>
          <p:cNvSpPr/>
          <p:nvPr/>
        </p:nvSpPr>
        <p:spPr>
          <a:xfrm>
            <a:off x="5598040" y="2159798"/>
            <a:ext cx="995919" cy="624250"/>
          </a:xfrm>
          <a:prstGeom prst="rightArrow">
            <a:avLst>
              <a:gd name="adj1" fmla="val 50000"/>
              <a:gd name="adj2" fmla="val 71241"/>
            </a:avLst>
          </a:prstGeom>
          <a:solidFill>
            <a:srgbClr val="134F5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직사각형 113">
            <a:extLst>
              <a:ext uri="{FF2B5EF4-FFF2-40B4-BE49-F238E27FC236}">
                <a16:creationId xmlns:a16="http://schemas.microsoft.com/office/drawing/2014/main" id="{846DD290-126F-2967-40E9-695903660300}"/>
              </a:ext>
            </a:extLst>
          </p:cNvPr>
          <p:cNvSpPr/>
          <p:nvPr/>
        </p:nvSpPr>
        <p:spPr>
          <a:xfrm>
            <a:off x="3367520" y="3649695"/>
            <a:ext cx="111060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Clearcutting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All the trees within a designated area are cut down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To maximize harvesting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Establishment of a single species or even-aged stands</a:t>
            </a:r>
          </a:p>
          <a:p>
            <a:endParaRPr lang="en-CA" altLang="ko-K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6C662-A6D4-6617-7F87-75772EECD476}"/>
              </a:ext>
            </a:extLst>
          </p:cNvPr>
          <p:cNvSpPr txBox="1"/>
          <p:nvPr/>
        </p:nvSpPr>
        <p:spPr>
          <a:xfrm>
            <a:off x="10252363" y="6520820"/>
            <a:ext cx="19396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b="0" u="none" strike="noStrike" baseline="0" dirty="0">
                <a:latin typeface="Times-Italic"/>
              </a:rPr>
              <a:t>Source</a:t>
            </a:r>
            <a:r>
              <a:rPr lang="en-CA" sz="1200" b="0" u="none" strike="noStrike" baseline="0" dirty="0">
                <a:latin typeface="Times-Roman"/>
              </a:rPr>
              <a:t>: </a:t>
            </a:r>
            <a:r>
              <a:rPr lang="en-CA" sz="1200" b="0" i="0" u="none" strike="noStrike" baseline="0" dirty="0">
                <a:latin typeface="Times-Roman"/>
              </a:rPr>
              <a:t>CBC, Ruben Leroy</a:t>
            </a:r>
            <a:endParaRPr lang="en-US" sz="1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EB6C8E-E964-8E88-6A66-D4008F496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4"/>
          <a:stretch/>
        </p:blipFill>
        <p:spPr bwMode="auto">
          <a:xfrm>
            <a:off x="688433" y="3635841"/>
            <a:ext cx="2505756" cy="130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F17AE0F-1C99-75EB-A70C-284AA74B2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41AEF8C-4019-8CF1-8044-2B6243547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5"/>
          <a:stretch/>
        </p:blipFill>
        <p:spPr bwMode="auto">
          <a:xfrm>
            <a:off x="688433" y="5197682"/>
            <a:ext cx="2496073" cy="140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CACEBC-306F-BAD8-0FFF-11414E6538EF}"/>
              </a:ext>
            </a:extLst>
          </p:cNvPr>
          <p:cNvSpPr txBox="1"/>
          <p:nvPr/>
        </p:nvSpPr>
        <p:spPr>
          <a:xfrm>
            <a:off x="3367519" y="5210414"/>
            <a:ext cx="81360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Partial cutting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Carefully selecting &amp; removing specific trees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To narrow gaps between natural &amp; managed forest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 more diverse forest structure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5DCA1C-B92B-8DC3-918F-4C05175162F7}"/>
              </a:ext>
            </a:extLst>
          </p:cNvPr>
          <p:cNvSpPr txBox="1"/>
          <p:nvPr/>
        </p:nvSpPr>
        <p:spPr>
          <a:xfrm>
            <a:off x="9751189" y="6335020"/>
            <a:ext cx="704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4C4587-4362-D73E-1A6D-8F63F4C0D8CD}"/>
              </a:ext>
            </a:extLst>
          </p:cNvPr>
          <p:cNvSpPr txBox="1"/>
          <p:nvPr/>
        </p:nvSpPr>
        <p:spPr>
          <a:xfrm>
            <a:off x="10656923" y="5686342"/>
            <a:ext cx="704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CA" altLang="ko-KR" sz="180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821818-8F08-6AB9-D0E2-AC194CD31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011" y="5105897"/>
            <a:ext cx="901446" cy="597835"/>
          </a:xfrm>
          <a:prstGeom prst="rect">
            <a:avLst/>
          </a:prstGeom>
        </p:spPr>
      </p:pic>
      <p:pic>
        <p:nvPicPr>
          <p:cNvPr id="3074" name="Picture 2" descr="Flag of Quebec - Wikipedia">
            <a:extLst>
              <a:ext uri="{FF2B5EF4-FFF2-40B4-BE49-F238E27FC236}">
                <a16:creationId xmlns:a16="http://schemas.microsoft.com/office/drawing/2014/main" id="{F08C363E-E145-09F6-A8C9-7E59BE061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61" y="5728859"/>
            <a:ext cx="901446" cy="60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FD4A27D-90D4-E803-84F6-63873E4393F1}"/>
              </a:ext>
            </a:extLst>
          </p:cNvPr>
          <p:cNvSpPr txBox="1"/>
          <p:nvPr/>
        </p:nvSpPr>
        <p:spPr>
          <a:xfrm>
            <a:off x="11442893" y="5097722"/>
            <a:ext cx="704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ko-KR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CA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0% </a:t>
            </a:r>
            <a:endParaRPr lang="en-US" dirty="0"/>
          </a:p>
        </p:txBody>
      </p:sp>
      <p:pic>
        <p:nvPicPr>
          <p:cNvPr id="3076" name="Picture 4" descr="Sweden - Wikipedia">
            <a:extLst>
              <a:ext uri="{FF2B5EF4-FFF2-40B4-BE49-F238E27FC236}">
                <a16:creationId xmlns:a16="http://schemas.microsoft.com/office/drawing/2014/main" id="{22D472D3-7C51-1F87-456D-D8CE1870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963" y="4479492"/>
            <a:ext cx="893037" cy="5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5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8637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                                    </a:t>
              </a: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Facteurs déterminants de la régénération naturelle dans la forêt boréale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16512-6026-8E2F-7EA3-E0C93938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F8632D-BB19-160A-504C-605835A1356E}"/>
              </a:ext>
            </a:extLst>
          </p:cNvPr>
          <p:cNvSpPr/>
          <p:nvPr/>
        </p:nvSpPr>
        <p:spPr>
          <a:xfrm>
            <a:off x="6422958" y="4114800"/>
            <a:ext cx="908982" cy="9448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cture containing tree, design, plant&#10;&#10;Description automatically generated with medium confidence">
            <a:extLst>
              <a:ext uri="{FF2B5EF4-FFF2-40B4-BE49-F238E27FC236}">
                <a16:creationId xmlns:a16="http://schemas.microsoft.com/office/drawing/2014/main" id="{13097589-C1AE-09C5-7917-D0222DCFC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4" y="1033875"/>
            <a:ext cx="5476677" cy="5712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22DEA6-26FE-CDA9-BF5B-9CD391D52C95}"/>
              </a:ext>
            </a:extLst>
          </p:cNvPr>
          <p:cNvSpPr txBox="1"/>
          <p:nvPr/>
        </p:nvSpPr>
        <p:spPr>
          <a:xfrm>
            <a:off x="10436352" y="6696050"/>
            <a:ext cx="22337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Sanghyun Kim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A756F-074B-C453-D80B-24C12A987E78}"/>
              </a:ext>
            </a:extLst>
          </p:cNvPr>
          <p:cNvSpPr txBox="1"/>
          <p:nvPr/>
        </p:nvSpPr>
        <p:spPr>
          <a:xfrm>
            <a:off x="6041654" y="1409813"/>
            <a:ext cx="6209748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CA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Driven by combination of </a:t>
            </a: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environmental factors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and intricate </a:t>
            </a: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ecological relationships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: dispersal &amp; abundance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: temperature, precipitation</a:t>
            </a:r>
          </a:p>
          <a:p>
            <a:pPr marL="342900" indent="-342900">
              <a:buFontTx/>
              <a:buChar char="-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Microsite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: light, disturbances</a:t>
            </a:r>
          </a:p>
          <a:p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: allelopathic chemicals, resources</a:t>
            </a:r>
          </a:p>
          <a:p>
            <a:pPr marL="342900" indent="-342900">
              <a:buFontTx/>
              <a:buChar char="-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: soil nutrients, soil microorganisms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7C288-80A2-D6C8-C3F8-CBCA21F54259}"/>
              </a:ext>
            </a:extLst>
          </p:cNvPr>
          <p:cNvSpPr txBox="1"/>
          <p:nvPr/>
        </p:nvSpPr>
        <p:spPr>
          <a:xfrm>
            <a:off x="3626834" y="5935910"/>
            <a:ext cx="2178146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CA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Soil condition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5D2FDA-2149-C254-E91F-15FE576957DF}"/>
              </a:ext>
            </a:extLst>
          </p:cNvPr>
          <p:cNvSpPr txBox="1"/>
          <p:nvPr/>
        </p:nvSpPr>
        <p:spPr>
          <a:xfrm>
            <a:off x="447046" y="5935910"/>
            <a:ext cx="2195536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CA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Seed availability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9F94E-3CCA-667F-D3D4-941B6724B159}"/>
              </a:ext>
            </a:extLst>
          </p:cNvPr>
          <p:cNvSpPr txBox="1"/>
          <p:nvPr/>
        </p:nvSpPr>
        <p:spPr>
          <a:xfrm>
            <a:off x="2173256" y="1035568"/>
            <a:ext cx="1905454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CA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304275-399C-DC0E-E99F-21DB688E6E85}"/>
              </a:ext>
            </a:extLst>
          </p:cNvPr>
          <p:cNvSpPr txBox="1"/>
          <p:nvPr/>
        </p:nvSpPr>
        <p:spPr>
          <a:xfrm>
            <a:off x="4073205" y="2521354"/>
            <a:ext cx="17317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34FF8F-2C52-34FC-4727-3845FCD0A219}"/>
              </a:ext>
            </a:extLst>
          </p:cNvPr>
          <p:cNvSpPr txBox="1"/>
          <p:nvPr/>
        </p:nvSpPr>
        <p:spPr>
          <a:xfrm>
            <a:off x="451993" y="2521354"/>
            <a:ext cx="136135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CA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Microsite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F43AE2-003C-3034-A7F8-035B99BC125B}"/>
              </a:ext>
            </a:extLst>
          </p:cNvPr>
          <p:cNvSpPr txBox="1"/>
          <p:nvPr/>
        </p:nvSpPr>
        <p:spPr>
          <a:xfrm>
            <a:off x="6041653" y="1534315"/>
            <a:ext cx="64041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Process by which forests replenish themselves through the establishment and growth of new trees </a:t>
            </a:r>
            <a:r>
              <a:rPr lang="en-CA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without any human intervention</a:t>
            </a:r>
            <a:r>
              <a:rPr lang="en-CA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63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                                    X</a:t>
              </a:r>
              <a:endParaRPr lang="ko-KR" altLang="en-US" sz="24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fr-FR" altLang="ko-KR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Régénération des conifères après une coupe partielle dans les pessières noires</a:t>
              </a:r>
              <a:endParaRPr lang="en-CA" altLang="ko-KR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B95293-48A0-E82C-B50F-8BE610BBED57}"/>
              </a:ext>
            </a:extLst>
          </p:cNvPr>
          <p:cNvSpPr txBox="1"/>
          <p:nvPr/>
        </p:nvSpPr>
        <p:spPr>
          <a:xfrm>
            <a:off x="4444242" y="904835"/>
            <a:ext cx="73820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Evaluate the long-term impacts of experimental silvicultural treatments &amp; stand types on seedling growth, density &amp; regeneration driving factors in black spruce boreal forests.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1">
            <a:extLst>
              <a:ext uri="{FF2B5EF4-FFF2-40B4-BE49-F238E27FC236}">
                <a16:creationId xmlns:a16="http://schemas.microsoft.com/office/drawing/2014/main" id="{97A4FCE2-D0D8-2863-2410-F695BAA3E67A}"/>
              </a:ext>
            </a:extLst>
          </p:cNvPr>
          <p:cNvSpPr/>
          <p:nvPr/>
        </p:nvSpPr>
        <p:spPr>
          <a:xfrm>
            <a:off x="491483" y="1683349"/>
            <a:ext cx="3496916" cy="4370233"/>
          </a:xfrm>
          <a:custGeom>
            <a:avLst/>
            <a:gdLst>
              <a:gd name="connsiteX0" fmla="*/ 0 w 4495800"/>
              <a:gd name="connsiteY0" fmla="*/ 0 h 3667743"/>
              <a:gd name="connsiteX1" fmla="*/ 4495800 w 4495800"/>
              <a:gd name="connsiteY1" fmla="*/ 0 h 3667743"/>
              <a:gd name="connsiteX2" fmla="*/ 4495800 w 4495800"/>
              <a:gd name="connsiteY2" fmla="*/ 3667743 h 3667743"/>
              <a:gd name="connsiteX3" fmla="*/ 0 w 4495800"/>
              <a:gd name="connsiteY3" fmla="*/ 3667743 h 3667743"/>
              <a:gd name="connsiteX4" fmla="*/ 0 w 4495800"/>
              <a:gd name="connsiteY4" fmla="*/ 0 h 3667743"/>
              <a:gd name="connsiteX0" fmla="*/ 0 w 4504854"/>
              <a:gd name="connsiteY0" fmla="*/ 0 h 3667743"/>
              <a:gd name="connsiteX1" fmla="*/ 4504854 w 4504854"/>
              <a:gd name="connsiteY1" fmla="*/ 81481 h 3667743"/>
              <a:gd name="connsiteX2" fmla="*/ 4495800 w 4504854"/>
              <a:gd name="connsiteY2" fmla="*/ 3667743 h 3667743"/>
              <a:gd name="connsiteX3" fmla="*/ 0 w 4504854"/>
              <a:gd name="connsiteY3" fmla="*/ 3667743 h 3667743"/>
              <a:gd name="connsiteX4" fmla="*/ 0 w 4504854"/>
              <a:gd name="connsiteY4" fmla="*/ 0 h 3667743"/>
              <a:gd name="connsiteX0" fmla="*/ 0 w 4504854"/>
              <a:gd name="connsiteY0" fmla="*/ 0 h 3667743"/>
              <a:gd name="connsiteX1" fmla="*/ 4504854 w 4504854"/>
              <a:gd name="connsiteY1" fmla="*/ 81481 h 3667743"/>
              <a:gd name="connsiteX2" fmla="*/ 4495800 w 4504854"/>
              <a:gd name="connsiteY2" fmla="*/ 3667743 h 3667743"/>
              <a:gd name="connsiteX3" fmla="*/ 0 w 4504854"/>
              <a:gd name="connsiteY3" fmla="*/ 3667743 h 3667743"/>
              <a:gd name="connsiteX4" fmla="*/ 0 w 4504854"/>
              <a:gd name="connsiteY4" fmla="*/ 0 h 3667743"/>
              <a:gd name="connsiteX0" fmla="*/ 0 w 4504854"/>
              <a:gd name="connsiteY0" fmla="*/ 0 h 3764313"/>
              <a:gd name="connsiteX1" fmla="*/ 4504854 w 4504854"/>
              <a:gd name="connsiteY1" fmla="*/ 81481 h 3764313"/>
              <a:gd name="connsiteX2" fmla="*/ 4495800 w 4504854"/>
              <a:gd name="connsiteY2" fmla="*/ 3667743 h 3764313"/>
              <a:gd name="connsiteX3" fmla="*/ 0 w 4504854"/>
              <a:gd name="connsiteY3" fmla="*/ 3667743 h 3764313"/>
              <a:gd name="connsiteX4" fmla="*/ 0 w 4504854"/>
              <a:gd name="connsiteY4" fmla="*/ 0 h 3764313"/>
              <a:gd name="connsiteX0" fmla="*/ 0 w 4563245"/>
              <a:gd name="connsiteY0" fmla="*/ 0 h 3764313"/>
              <a:gd name="connsiteX1" fmla="*/ 4504854 w 4563245"/>
              <a:gd name="connsiteY1" fmla="*/ 81481 h 3764313"/>
              <a:gd name="connsiteX2" fmla="*/ 4495800 w 4563245"/>
              <a:gd name="connsiteY2" fmla="*/ 3667743 h 3764313"/>
              <a:gd name="connsiteX3" fmla="*/ 0 w 4563245"/>
              <a:gd name="connsiteY3" fmla="*/ 3667743 h 3764313"/>
              <a:gd name="connsiteX4" fmla="*/ 0 w 4563245"/>
              <a:gd name="connsiteY4" fmla="*/ 0 h 3764313"/>
              <a:gd name="connsiteX0" fmla="*/ 0 w 4563245"/>
              <a:gd name="connsiteY0" fmla="*/ 0 h 3764313"/>
              <a:gd name="connsiteX1" fmla="*/ 4504854 w 4563245"/>
              <a:gd name="connsiteY1" fmla="*/ 81481 h 3764313"/>
              <a:gd name="connsiteX2" fmla="*/ 4495800 w 4563245"/>
              <a:gd name="connsiteY2" fmla="*/ 3667743 h 3764313"/>
              <a:gd name="connsiteX3" fmla="*/ 0 w 4563245"/>
              <a:gd name="connsiteY3" fmla="*/ 3667743 h 3764313"/>
              <a:gd name="connsiteX4" fmla="*/ 0 w 4563245"/>
              <a:gd name="connsiteY4" fmla="*/ 0 h 3764313"/>
              <a:gd name="connsiteX0" fmla="*/ 0 w 4563245"/>
              <a:gd name="connsiteY0" fmla="*/ 0 h 3764313"/>
              <a:gd name="connsiteX1" fmla="*/ 4504854 w 4563245"/>
              <a:gd name="connsiteY1" fmla="*/ 81481 h 3764313"/>
              <a:gd name="connsiteX2" fmla="*/ 4495800 w 4563245"/>
              <a:gd name="connsiteY2" fmla="*/ 3667743 h 3764313"/>
              <a:gd name="connsiteX3" fmla="*/ 0 w 4563245"/>
              <a:gd name="connsiteY3" fmla="*/ 3667743 h 3764313"/>
              <a:gd name="connsiteX4" fmla="*/ 0 w 4563245"/>
              <a:gd name="connsiteY4" fmla="*/ 0 h 3764313"/>
              <a:gd name="connsiteX0" fmla="*/ 135802 w 4563245"/>
              <a:gd name="connsiteY0" fmla="*/ 0 h 3755260"/>
              <a:gd name="connsiteX1" fmla="*/ 4504854 w 4563245"/>
              <a:gd name="connsiteY1" fmla="*/ 72428 h 3755260"/>
              <a:gd name="connsiteX2" fmla="*/ 4495800 w 4563245"/>
              <a:gd name="connsiteY2" fmla="*/ 3658690 h 3755260"/>
              <a:gd name="connsiteX3" fmla="*/ 0 w 4563245"/>
              <a:gd name="connsiteY3" fmla="*/ 3658690 h 3755260"/>
              <a:gd name="connsiteX4" fmla="*/ 135802 w 4563245"/>
              <a:gd name="connsiteY4" fmla="*/ 0 h 375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245" h="3755260">
                <a:moveTo>
                  <a:pt x="135802" y="0"/>
                </a:moveTo>
                <a:cubicBezTo>
                  <a:pt x="1510671" y="117695"/>
                  <a:pt x="2985129" y="0"/>
                  <a:pt x="4504854" y="72428"/>
                </a:cubicBezTo>
                <a:cubicBezTo>
                  <a:pt x="4501836" y="1267849"/>
                  <a:pt x="4643673" y="2472323"/>
                  <a:pt x="4495800" y="3658690"/>
                </a:cubicBezTo>
                <a:cubicBezTo>
                  <a:pt x="2997200" y="3658690"/>
                  <a:pt x="1498600" y="3875973"/>
                  <a:pt x="0" y="3658690"/>
                </a:cubicBezTo>
                <a:cubicBezTo>
                  <a:pt x="117695" y="1657511"/>
                  <a:pt x="135802" y="1222581"/>
                  <a:pt x="135802" y="0"/>
                </a:cubicBezTo>
                <a:close/>
              </a:path>
            </a:pathLst>
          </a:cu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그룹 27">
            <a:extLst>
              <a:ext uri="{FF2B5EF4-FFF2-40B4-BE49-F238E27FC236}">
                <a16:creationId xmlns:a16="http://schemas.microsoft.com/office/drawing/2014/main" id="{C7D55286-4B5E-FC59-82D0-196CB7045AE9}"/>
              </a:ext>
            </a:extLst>
          </p:cNvPr>
          <p:cNvGrpSpPr/>
          <p:nvPr/>
        </p:nvGrpSpPr>
        <p:grpSpPr>
          <a:xfrm>
            <a:off x="1990067" y="1226421"/>
            <a:ext cx="727206" cy="993706"/>
            <a:chOff x="4842640" y="195358"/>
            <a:chExt cx="727206" cy="993706"/>
          </a:xfrm>
        </p:grpSpPr>
        <p:sp>
          <p:nvSpPr>
            <p:cNvPr id="6" name="타원 14">
              <a:extLst>
                <a:ext uri="{FF2B5EF4-FFF2-40B4-BE49-F238E27FC236}">
                  <a16:creationId xmlns:a16="http://schemas.microsoft.com/office/drawing/2014/main" id="{5927E6EB-BADA-B819-9704-6C170795FEB9}"/>
                </a:ext>
              </a:extLst>
            </p:cNvPr>
            <p:cNvSpPr/>
            <p:nvPr/>
          </p:nvSpPr>
          <p:spPr>
            <a:xfrm rot="1059351">
              <a:off x="4842640" y="782664"/>
              <a:ext cx="571500" cy="406400"/>
            </a:xfrm>
            <a:prstGeom prst="ellipse">
              <a:avLst/>
            </a:prstGeom>
            <a:solidFill>
              <a:schemeClr val="tx1">
                <a:alpha val="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사다리꼴 13">
              <a:extLst>
                <a:ext uri="{FF2B5EF4-FFF2-40B4-BE49-F238E27FC236}">
                  <a16:creationId xmlns:a16="http://schemas.microsoft.com/office/drawing/2014/main" id="{B7D67786-33F6-F757-D5EF-904369AC6FE6}"/>
                </a:ext>
              </a:extLst>
            </p:cNvPr>
            <p:cNvSpPr/>
            <p:nvPr/>
          </p:nvSpPr>
          <p:spPr>
            <a:xfrm rot="12198497">
              <a:off x="5115865" y="579464"/>
              <a:ext cx="173066" cy="406400"/>
            </a:xfrm>
            <a:prstGeom prst="trapezoid">
              <a:avLst>
                <a:gd name="adj" fmla="val 38322"/>
              </a:avLst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타원 9">
              <a:extLst>
                <a:ext uri="{FF2B5EF4-FFF2-40B4-BE49-F238E27FC236}">
                  <a16:creationId xmlns:a16="http://schemas.microsoft.com/office/drawing/2014/main" id="{0F0085F7-D9B5-4074-21AE-2D7C181E09EE}"/>
                </a:ext>
              </a:extLst>
            </p:cNvPr>
            <p:cNvSpPr/>
            <p:nvPr/>
          </p:nvSpPr>
          <p:spPr>
            <a:xfrm rot="1059351">
              <a:off x="4966408" y="410484"/>
              <a:ext cx="571500" cy="4064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자유형 26">
              <a:extLst>
                <a:ext uri="{FF2B5EF4-FFF2-40B4-BE49-F238E27FC236}">
                  <a16:creationId xmlns:a16="http://schemas.microsoft.com/office/drawing/2014/main" id="{6EC8C7DF-135F-FCC7-3760-A8110166FAE3}"/>
                </a:ext>
              </a:extLst>
            </p:cNvPr>
            <p:cNvSpPr/>
            <p:nvPr/>
          </p:nvSpPr>
          <p:spPr>
            <a:xfrm rot="1059351">
              <a:off x="5351102" y="484051"/>
              <a:ext cx="162028" cy="347064"/>
            </a:xfrm>
            <a:custGeom>
              <a:avLst/>
              <a:gdLst>
                <a:gd name="connsiteX0" fmla="*/ 0 w 162028"/>
                <a:gd name="connsiteY0" fmla="*/ 0 h 347064"/>
                <a:gd name="connsiteX1" fmla="*/ 36043 w 162028"/>
                <a:gd name="connsiteY1" fmla="*/ 13912 h 347064"/>
                <a:gd name="connsiteX2" fmla="*/ 162028 w 162028"/>
                <a:gd name="connsiteY2" fmla="*/ 182409 h 347064"/>
                <a:gd name="connsiteX3" fmla="*/ 78334 w 162028"/>
                <a:gd name="connsiteY3" fmla="*/ 326093 h 347064"/>
                <a:gd name="connsiteX4" fmla="*/ 34594 w 162028"/>
                <a:gd name="connsiteY4" fmla="*/ 347064 h 3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028" h="347064">
                  <a:moveTo>
                    <a:pt x="0" y="0"/>
                  </a:moveTo>
                  <a:lnTo>
                    <a:pt x="36043" y="13912"/>
                  </a:lnTo>
                  <a:cubicBezTo>
                    <a:pt x="112054" y="50429"/>
                    <a:pt x="162028" y="112269"/>
                    <a:pt x="162028" y="182409"/>
                  </a:cubicBezTo>
                  <a:cubicBezTo>
                    <a:pt x="162028" y="238521"/>
                    <a:pt x="130044" y="289321"/>
                    <a:pt x="78334" y="326093"/>
                  </a:cubicBezTo>
                  <a:lnTo>
                    <a:pt x="34594" y="347064"/>
                  </a:lnTo>
                  <a:close/>
                </a:path>
              </a:pathLst>
            </a:custGeom>
            <a:solidFill>
              <a:schemeClr val="tx1">
                <a:alpha val="11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타원 10">
              <a:extLst>
                <a:ext uri="{FF2B5EF4-FFF2-40B4-BE49-F238E27FC236}">
                  <a16:creationId xmlns:a16="http://schemas.microsoft.com/office/drawing/2014/main" id="{5D386B6B-8A22-27F6-C638-D11D71F3C578}"/>
                </a:ext>
              </a:extLst>
            </p:cNvPr>
            <p:cNvSpPr/>
            <p:nvPr/>
          </p:nvSpPr>
          <p:spPr>
            <a:xfrm rot="551721">
              <a:off x="5089084" y="281560"/>
              <a:ext cx="452088" cy="35594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자유형 25">
              <a:extLst>
                <a:ext uri="{FF2B5EF4-FFF2-40B4-BE49-F238E27FC236}">
                  <a16:creationId xmlns:a16="http://schemas.microsoft.com/office/drawing/2014/main" id="{C114891C-91AF-5C5D-BCB0-67EAACE04DE1}"/>
                </a:ext>
              </a:extLst>
            </p:cNvPr>
            <p:cNvSpPr/>
            <p:nvPr/>
          </p:nvSpPr>
          <p:spPr>
            <a:xfrm rot="551721">
              <a:off x="5396260" y="331058"/>
              <a:ext cx="126676" cy="307987"/>
            </a:xfrm>
            <a:custGeom>
              <a:avLst/>
              <a:gdLst>
                <a:gd name="connsiteX0" fmla="*/ 14892 w 126676"/>
                <a:gd name="connsiteY0" fmla="*/ 0 h 307987"/>
                <a:gd name="connsiteX1" fmla="*/ 60469 w 126676"/>
                <a:gd name="connsiteY1" fmla="*/ 24195 h 307987"/>
                <a:gd name="connsiteX2" fmla="*/ 126676 w 126676"/>
                <a:gd name="connsiteY2" fmla="*/ 150041 h 307987"/>
                <a:gd name="connsiteX3" fmla="*/ 60469 w 126676"/>
                <a:gd name="connsiteY3" fmla="*/ 275888 h 307987"/>
                <a:gd name="connsiteX4" fmla="*/ 0 w 126676"/>
                <a:gd name="connsiteY4" fmla="*/ 307987 h 30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676" h="307987">
                  <a:moveTo>
                    <a:pt x="14892" y="0"/>
                  </a:moveTo>
                  <a:lnTo>
                    <a:pt x="60469" y="24195"/>
                  </a:lnTo>
                  <a:cubicBezTo>
                    <a:pt x="101375" y="56402"/>
                    <a:pt x="126676" y="100895"/>
                    <a:pt x="126676" y="150041"/>
                  </a:cubicBezTo>
                  <a:cubicBezTo>
                    <a:pt x="126676" y="199187"/>
                    <a:pt x="101375" y="243680"/>
                    <a:pt x="60469" y="275888"/>
                  </a:cubicBezTo>
                  <a:lnTo>
                    <a:pt x="0" y="307987"/>
                  </a:ln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타원 11">
              <a:extLst>
                <a:ext uri="{FF2B5EF4-FFF2-40B4-BE49-F238E27FC236}">
                  <a16:creationId xmlns:a16="http://schemas.microsoft.com/office/drawing/2014/main" id="{FF1BB41C-7306-830D-DE81-BEF23B610686}"/>
                </a:ext>
              </a:extLst>
            </p:cNvPr>
            <p:cNvSpPr/>
            <p:nvPr/>
          </p:nvSpPr>
          <p:spPr>
            <a:xfrm rot="1082807">
              <a:off x="5117758" y="195358"/>
              <a:ext cx="452088" cy="355948"/>
            </a:xfrm>
            <a:prstGeom prst="ellipse">
              <a:avLst/>
            </a:prstGeom>
            <a:solidFill>
              <a:srgbClr val="FF8086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직사각형 28">
            <a:extLst>
              <a:ext uri="{FF2B5EF4-FFF2-40B4-BE49-F238E27FC236}">
                <a16:creationId xmlns:a16="http://schemas.microsoft.com/office/drawing/2014/main" id="{E91BA834-740E-06CD-2BBD-6F290543B3A7}"/>
              </a:ext>
            </a:extLst>
          </p:cNvPr>
          <p:cNvSpPr/>
          <p:nvPr/>
        </p:nvSpPr>
        <p:spPr>
          <a:xfrm>
            <a:off x="544045" y="1851305"/>
            <a:ext cx="34969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  <a:defRPr/>
            </a:pPr>
            <a:r>
              <a:rPr lang="en-US" altLang="ko-KR" b="1" i="1" kern="0" dirty="0">
                <a:solidFill>
                  <a:srgbClr val="010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Regeneration Dynamics</a:t>
            </a:r>
          </a:p>
        </p:txBody>
      </p:sp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CF8D23-4E58-C29F-E818-24B56AF98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4" y="2511010"/>
            <a:ext cx="2986983" cy="311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DFA487CC-9D84-78B9-01B2-A6F71D99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C09F59-C356-3D02-7D18-91D94BF9C90F}"/>
              </a:ext>
            </a:extLst>
          </p:cNvPr>
          <p:cNvSpPr txBox="1"/>
          <p:nvPr/>
        </p:nvSpPr>
        <p:spPr>
          <a:xfrm>
            <a:off x="4444242" y="3936893"/>
            <a:ext cx="690955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Uniform Shelterwood System with spot scarification will favor the establishment of black spruce seedlings than shade-intolerant deciduous plants.</a:t>
            </a:r>
          </a:p>
        </p:txBody>
      </p:sp>
    </p:spTree>
    <p:extLst>
      <p:ext uri="{BB962C8B-B14F-4D97-AF65-F5344CB8AC3E}">
        <p14:creationId xmlns:p14="http://schemas.microsoft.com/office/powerpoint/2010/main" val="17204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182846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Methods</a:t>
              </a:r>
              <a:endParaRPr lang="ko-KR" altLang="en-US" sz="24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en-US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Zone </a:t>
              </a:r>
              <a:r>
                <a:rPr lang="en-US" altLang="ko-KR" sz="2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d'étude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DDA561-8A94-53FB-BF3D-2C0D6A32D90D}"/>
              </a:ext>
            </a:extLst>
          </p:cNvPr>
          <p:cNvGrpSpPr/>
          <p:nvPr/>
        </p:nvGrpSpPr>
        <p:grpSpPr>
          <a:xfrm>
            <a:off x="230570" y="1183386"/>
            <a:ext cx="6848282" cy="5320901"/>
            <a:chOff x="1658470" y="0"/>
            <a:chExt cx="8875060" cy="6858000"/>
          </a:xfrm>
        </p:grpSpPr>
        <p:pic>
          <p:nvPicPr>
            <p:cNvPr id="4" name="Picture 3" descr="Map&#10;&#10;Description automatically generated">
              <a:extLst>
                <a:ext uri="{FF2B5EF4-FFF2-40B4-BE49-F238E27FC236}">
                  <a16:creationId xmlns:a16="http://schemas.microsoft.com/office/drawing/2014/main" id="{6D1C233A-4DE9-70AE-B1A4-4C23348C1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470" y="0"/>
              <a:ext cx="8875060" cy="6858000"/>
            </a:xfrm>
            <a:prstGeom prst="rect">
              <a:avLst/>
            </a:prstGeom>
          </p:spPr>
        </p:pic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DB693C27-2F2A-A993-B2FA-4AD4867C2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049" y="2484723"/>
              <a:ext cx="2989475" cy="19838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597CD0-DE50-CED5-9CAD-9FB5AED48F66}"/>
                </a:ext>
              </a:extLst>
            </p:cNvPr>
            <p:cNvSpPr txBox="1"/>
            <p:nvPr/>
          </p:nvSpPr>
          <p:spPr>
            <a:xfrm>
              <a:off x="6267536" y="3889622"/>
              <a:ext cx="580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en-US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DD6005-3887-F99F-E727-FC4E464954BD}"/>
                </a:ext>
              </a:extLst>
            </p:cNvPr>
            <p:cNvSpPr txBox="1"/>
            <p:nvPr/>
          </p:nvSpPr>
          <p:spPr>
            <a:xfrm>
              <a:off x="6636682" y="3154715"/>
              <a:ext cx="580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en-US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1D00C7-4ADF-5C6F-0259-4D7F53CA30D2}"/>
                </a:ext>
              </a:extLst>
            </p:cNvPr>
            <p:cNvSpPr txBox="1"/>
            <p:nvPr/>
          </p:nvSpPr>
          <p:spPr>
            <a:xfrm>
              <a:off x="7757669" y="2169196"/>
              <a:ext cx="580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en-US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7B7382-529A-D471-F952-20E565C7A422}"/>
                </a:ext>
              </a:extLst>
            </p:cNvPr>
            <p:cNvSpPr txBox="1"/>
            <p:nvPr/>
          </p:nvSpPr>
          <p:spPr>
            <a:xfrm>
              <a:off x="5515059" y="2727996"/>
              <a:ext cx="580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  <a:endParaRPr lang="en-US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71F0D1-E01E-0F59-BA65-19306D262A0F}"/>
                </a:ext>
              </a:extLst>
            </p:cNvPr>
            <p:cNvSpPr txBox="1"/>
            <p:nvPr/>
          </p:nvSpPr>
          <p:spPr>
            <a:xfrm>
              <a:off x="5447873" y="3059668"/>
              <a:ext cx="580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5</a:t>
              </a:r>
              <a:endParaRPr lang="en-US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D9A8C8-572D-25A5-50E0-9865AE2C05D1}"/>
                </a:ext>
              </a:extLst>
            </p:cNvPr>
            <p:cNvSpPr txBox="1"/>
            <p:nvPr/>
          </p:nvSpPr>
          <p:spPr>
            <a:xfrm>
              <a:off x="6848478" y="1559596"/>
              <a:ext cx="580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6</a:t>
              </a:r>
              <a:endParaRPr lang="en-US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99AB72C-8ED8-1432-F66C-5572BE93C509}"/>
              </a:ext>
            </a:extLst>
          </p:cNvPr>
          <p:cNvSpPr txBox="1"/>
          <p:nvPr/>
        </p:nvSpPr>
        <p:spPr>
          <a:xfrm>
            <a:off x="6998662" y="3040708"/>
            <a:ext cx="51646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Natural even-aged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black spruce stands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Northern Saguenay &amp; North Shore</a:t>
            </a:r>
          </a:p>
          <a:p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(2,316 trees/ha, 79yr) &amp; 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(1,272 trees/ha, 156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) stands from fire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F73DFCF-E367-7C48-1400-71E348F4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" descr="635E Scarifier Helping the High-Ballers - Tigercat">
            <a:extLst>
              <a:ext uri="{FF2B5EF4-FFF2-40B4-BE49-F238E27FC236}">
                <a16:creationId xmlns:a16="http://schemas.microsoft.com/office/drawing/2014/main" id="{3C9919BC-F0AF-27A6-22F3-A8253D6B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7" y="1210512"/>
            <a:ext cx="2197387" cy="15597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9148BAC-3E20-C033-CABC-C9364BEF2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001" y="1226421"/>
            <a:ext cx="2230749" cy="1559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F6B7F7-B050-0486-2B5A-ED59C3631A75}"/>
              </a:ext>
            </a:extLst>
          </p:cNvPr>
          <p:cNvSpPr txBox="1"/>
          <p:nvPr/>
        </p:nvSpPr>
        <p:spPr>
          <a:xfrm>
            <a:off x="7285096" y="2653819"/>
            <a:ext cx="205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Harvesting (2003) 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4A0074-850C-31FD-9C39-6EBA5B79681B}"/>
              </a:ext>
            </a:extLst>
          </p:cNvPr>
          <p:cNvSpPr txBox="1"/>
          <p:nvPr/>
        </p:nvSpPr>
        <p:spPr>
          <a:xfrm>
            <a:off x="9546818" y="2653819"/>
            <a:ext cx="2607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Spot sc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arification (2004)</a:t>
            </a:r>
          </a:p>
        </p:txBody>
      </p:sp>
    </p:spTree>
    <p:extLst>
      <p:ext uri="{BB962C8B-B14F-4D97-AF65-F5344CB8AC3E}">
        <p14:creationId xmlns:p14="http://schemas.microsoft.com/office/powerpoint/2010/main" val="113719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Methods</a:t>
              </a: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en-US" altLang="ko-KR" sz="2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Traitements</a:t>
              </a:r>
              <a:r>
                <a:rPr lang="en-US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2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sylvicoles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18" name="Picture 2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0B7501FD-26CB-C31E-CFFA-0B4FE84F3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4" y="1146506"/>
            <a:ext cx="9680487" cy="55040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72F52D-2008-BA94-91CB-2D9FEC1DD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8" descr="NRCan is helping Canada move towards a sustainable future - YouTube">
            <a:extLst>
              <a:ext uri="{FF2B5EF4-FFF2-40B4-BE49-F238E27FC236}">
                <a16:creationId xmlns:a16="http://schemas.microsoft.com/office/drawing/2014/main" id="{E85B8E02-8477-078F-F44D-888040F6E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t="34131" r="8184" b="34951"/>
          <a:stretch/>
        </p:blipFill>
        <p:spPr bwMode="auto">
          <a:xfrm>
            <a:off x="10505386" y="160432"/>
            <a:ext cx="1430127" cy="2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4F6B1-186B-4947-F761-6964FDEB75FA}"/>
              </a:ext>
            </a:extLst>
          </p:cNvPr>
          <p:cNvSpPr txBox="1"/>
          <p:nvPr/>
        </p:nvSpPr>
        <p:spPr>
          <a:xfrm>
            <a:off x="8217189" y="730089"/>
            <a:ext cx="35300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3 variants of uniform shelterwood system: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Close-selection, Distant-selection, Mini-strip</a:t>
            </a:r>
          </a:p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    -Harvesting intensity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    -Spatial pattern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    -Proportion of scarification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8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Methods</a:t>
              </a: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en-US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 </a:t>
              </a:r>
              <a:r>
                <a:rPr lang="en-US" altLang="ko-KR" sz="2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d'échantillonnage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2BC5A9-203F-CD76-8662-F4D4E0B1C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49" t="24938" r="15101" b="39892"/>
          <a:stretch/>
        </p:blipFill>
        <p:spPr>
          <a:xfrm>
            <a:off x="3760397" y="1296575"/>
            <a:ext cx="5358384" cy="2322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B4C553-30B7-5F61-555F-5ED0E4269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5" t="24386" r="60550" b="39061"/>
          <a:stretch/>
        </p:blipFill>
        <p:spPr>
          <a:xfrm>
            <a:off x="352820" y="1296575"/>
            <a:ext cx="3154680" cy="24140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379A80-3D19-3FC7-59D5-DB63452D0217}"/>
              </a:ext>
            </a:extLst>
          </p:cNvPr>
          <p:cNvSpPr/>
          <p:nvPr/>
        </p:nvSpPr>
        <p:spPr>
          <a:xfrm>
            <a:off x="3760397" y="984990"/>
            <a:ext cx="36134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1200" dirty="0">
                <a:latin typeface="Arial" panose="020B0604020202020204" pitchFamily="34" charset="0"/>
                <a:cs typeface="Arial" panose="020B0604020202020204" pitchFamily="34" charset="0"/>
              </a:rPr>
              <a:t>Example of Mini-</a:t>
            </a:r>
            <a:r>
              <a:rPr lang="fr-CA" sz="1200" dirty="0" err="1">
                <a:latin typeface="Arial" panose="020B0604020202020204" pitchFamily="34" charset="0"/>
                <a:cs typeface="Arial" panose="020B0604020202020204" pitchFamily="34" charset="0"/>
              </a:rPr>
              <a:t>strip</a:t>
            </a:r>
            <a:r>
              <a:rPr lang="fr-CA" sz="1200" dirty="0">
                <a:latin typeface="Arial" panose="020B0604020202020204" pitchFamily="34" charset="0"/>
                <a:cs typeface="Arial" panose="020B0604020202020204" pitchFamily="34" charset="0"/>
              </a:rPr>
              <a:t> (MS) </a:t>
            </a:r>
            <a:r>
              <a:rPr lang="fr-CA" sz="1200" dirty="0" err="1">
                <a:latin typeface="Arial" panose="020B0604020202020204" pitchFamily="34" charset="0"/>
                <a:cs typeface="Arial" panose="020B0604020202020204" pitchFamily="34" charset="0"/>
              </a:rPr>
              <a:t>shelterwood</a:t>
            </a:r>
            <a:r>
              <a:rPr lang="fr-CA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dirty="0" err="1"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03DCA-F25A-3805-FA8C-714CD99A980B}"/>
              </a:ext>
            </a:extLst>
          </p:cNvPr>
          <p:cNvSpPr txBox="1"/>
          <p:nvPr/>
        </p:nvSpPr>
        <p:spPr>
          <a:xfrm>
            <a:off x="520782" y="4606365"/>
            <a:ext cx="12208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 factorial </a:t>
            </a:r>
            <a:r>
              <a:rPr lang="en-CA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in randomized blocks. </a:t>
            </a: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 x 2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stand structures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silvicultural treatments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experimental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microplots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1,512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permanent plots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grass, tree, outdoor, raft&#10;&#10;Description automatically generated">
            <a:extLst>
              <a:ext uri="{FF2B5EF4-FFF2-40B4-BE49-F238E27FC236}">
                <a16:creationId xmlns:a16="http://schemas.microsoft.com/office/drawing/2014/main" id="{C83E3FAB-99AD-F760-C738-B5A6A6D2F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81" y="1673571"/>
            <a:ext cx="2822022" cy="2582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B5E76B-F541-1649-3F38-20B8A2B03026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8675649" y="2051818"/>
            <a:ext cx="856408" cy="913170"/>
          </a:xfrm>
          <a:prstGeom prst="line">
            <a:avLst/>
          </a:prstGeom>
          <a:ln w="28575">
            <a:solidFill>
              <a:srgbClr val="00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CA80D8-79A8-01DE-D5E2-ADF99083198F}"/>
              </a:ext>
            </a:extLst>
          </p:cNvPr>
          <p:cNvCxnSpPr>
            <a:cxnSpLocks/>
            <a:endCxn id="13" idx="3"/>
          </p:cNvCxnSpPr>
          <p:nvPr/>
        </p:nvCxnSpPr>
        <p:spPr>
          <a:xfrm>
            <a:off x="8673938" y="3117388"/>
            <a:ext cx="858119" cy="760771"/>
          </a:xfrm>
          <a:prstGeom prst="line">
            <a:avLst/>
          </a:prstGeom>
          <a:ln w="28575">
            <a:solidFill>
              <a:srgbClr val="00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A75C278-5CFE-227B-4323-1669758DADBE}"/>
              </a:ext>
            </a:extLst>
          </p:cNvPr>
          <p:cNvSpPr/>
          <p:nvPr/>
        </p:nvSpPr>
        <p:spPr>
          <a:xfrm>
            <a:off x="10067195" y="6477310"/>
            <a:ext cx="2010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1200" dirty="0" err="1">
                <a:latin typeface="Arial" panose="020B0604020202020204" pitchFamily="34" charset="0"/>
                <a:cs typeface="Arial" panose="020B0604020202020204" pitchFamily="34" charset="0"/>
              </a:rPr>
              <a:t>Montoro</a:t>
            </a:r>
            <a:r>
              <a:rPr lang="fr-CA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dirty="0" err="1">
                <a:latin typeface="Arial" panose="020B0604020202020204" pitchFamily="34" charset="0"/>
                <a:cs typeface="Arial" panose="020B0604020202020204" pitchFamily="34" charset="0"/>
              </a:rPr>
              <a:t>Girona</a:t>
            </a:r>
            <a:r>
              <a:rPr lang="fr-CA" sz="1200" dirty="0">
                <a:latin typeface="Arial" panose="020B0604020202020204" pitchFamily="34" charset="0"/>
                <a:cs typeface="Arial" panose="020B0604020202020204" pitchFamily="34" charset="0"/>
              </a:rPr>
              <a:t> et al. 2018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0B170CC-BF9B-B191-DCE4-0A10B041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92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99ECFC-3463-48FC-6802-B57B9821A2E4}"/>
              </a:ext>
            </a:extLst>
          </p:cNvPr>
          <p:cNvGrpSpPr/>
          <p:nvPr/>
        </p:nvGrpSpPr>
        <p:grpSpPr>
          <a:xfrm>
            <a:off x="210312" y="155448"/>
            <a:ext cx="11981688" cy="6702552"/>
            <a:chOff x="210312" y="155448"/>
            <a:chExt cx="11981688" cy="6702552"/>
          </a:xfrm>
        </p:grpSpPr>
        <p:sp>
          <p:nvSpPr>
            <p:cNvPr id="7" name="사각형: 둥근 한쪽 모서리 6">
              <a:extLst>
                <a:ext uri="{FF2B5EF4-FFF2-40B4-BE49-F238E27FC236}">
                  <a16:creationId xmlns:a16="http://schemas.microsoft.com/office/drawing/2014/main" id="{C1F51470-B52F-9078-721E-BF36391F80B5}"/>
                </a:ext>
              </a:extLst>
            </p:cNvPr>
            <p:cNvSpPr/>
            <p:nvPr/>
          </p:nvSpPr>
          <p:spPr>
            <a:xfrm flipH="1">
              <a:off x="210312" y="155448"/>
              <a:ext cx="11981688" cy="6702552"/>
            </a:xfrm>
            <a:prstGeom prst="round1Rect">
              <a:avLst>
                <a:gd name="adj" fmla="val 1403"/>
              </a:avLst>
            </a:prstGeom>
            <a:solidFill>
              <a:schemeClr val="bg1">
                <a:lumMod val="95000"/>
              </a:schemeClr>
            </a:solidFill>
            <a:ln w="69850">
              <a:noFill/>
            </a:ln>
            <a:effectLst>
              <a:outerShdw blurRad="279400" dist="63500" dir="10800000" algn="r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9209E43-3D47-C38C-0C4F-AF5C145807A5}"/>
                </a:ext>
              </a:extLst>
            </p:cNvPr>
            <p:cNvSpPr/>
            <p:nvPr/>
          </p:nvSpPr>
          <p:spPr>
            <a:xfrm flipH="1">
              <a:off x="210312" y="497490"/>
              <a:ext cx="11981688" cy="6360509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17FC78-416D-6255-A094-9B044B0F6C1B}"/>
                </a:ext>
              </a:extLst>
            </p:cNvPr>
            <p:cNvGrpSpPr/>
            <p:nvPr/>
          </p:nvGrpSpPr>
          <p:grpSpPr>
            <a:xfrm>
              <a:off x="387644" y="279532"/>
              <a:ext cx="482774" cy="118804"/>
              <a:chOff x="314583" y="236249"/>
              <a:chExt cx="482774" cy="118804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C2BE9AA-8076-B4B4-187B-5096888C31CC}"/>
                  </a:ext>
                </a:extLst>
              </p:cNvPr>
              <p:cNvSpPr/>
              <p:nvPr/>
            </p:nvSpPr>
            <p:spPr>
              <a:xfrm>
                <a:off x="314583" y="236249"/>
                <a:ext cx="118804" cy="118804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A80EB0C-21EE-34FE-3BAD-01C5FFFB55AA}"/>
                  </a:ext>
                </a:extLst>
              </p:cNvPr>
              <p:cNvSpPr/>
              <p:nvPr/>
            </p:nvSpPr>
            <p:spPr>
              <a:xfrm>
                <a:off x="496568" y="236249"/>
                <a:ext cx="118804" cy="118804"/>
              </a:xfrm>
              <a:prstGeom prst="ellipse">
                <a:avLst/>
              </a:prstGeom>
              <a:solidFill>
                <a:srgbClr val="92D05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7540B175-1216-82B5-78FB-D4FA35EDA238}"/>
                  </a:ext>
                </a:extLst>
              </p:cNvPr>
              <p:cNvSpPr/>
              <p:nvPr/>
            </p:nvSpPr>
            <p:spPr>
              <a:xfrm>
                <a:off x="678553" y="236249"/>
                <a:ext cx="118804" cy="118804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2925" latinLnBrk="0">
                  <a:defRPr/>
                </a:pPr>
                <a:endParaRPr lang="en-US" altLang="ko-KR" sz="1050" kern="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사다리꼴 16">
              <a:extLst>
                <a:ext uri="{FF2B5EF4-FFF2-40B4-BE49-F238E27FC236}">
                  <a16:creationId xmlns:a16="http://schemas.microsoft.com/office/drawing/2014/main" id="{A9B7C672-EC65-7D29-E913-69391EA91F0D}"/>
                </a:ext>
              </a:extLst>
            </p:cNvPr>
            <p:cNvSpPr/>
            <p:nvPr/>
          </p:nvSpPr>
          <p:spPr>
            <a:xfrm>
              <a:off x="3581781" y="215169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rgbClr val="E1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000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X</a:t>
              </a:r>
              <a:endParaRPr lang="ko-KR" altLang="en-US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BB83541B-4CD0-C79F-F3EA-259C014E143A}"/>
                </a:ext>
              </a:extLst>
            </p:cNvPr>
            <p:cNvSpPr/>
            <p:nvPr/>
          </p:nvSpPr>
          <p:spPr>
            <a:xfrm>
              <a:off x="971550" y="215170"/>
              <a:ext cx="2714625" cy="282321"/>
            </a:xfrm>
            <a:prstGeom prst="trapezoid">
              <a:avLst>
                <a:gd name="adj" fmla="val 40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latinLnBrk="0">
                <a:defRPr/>
              </a:pPr>
              <a:r>
                <a:rPr lang="en-US" altLang="ko-KR" sz="1100" b="1" kern="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Methods                                     X</a:t>
              </a:r>
              <a:endParaRPr lang="ko-KR" altLang="en-US" sz="3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4C3F04A-F53E-4D94-1453-EC6FCC507D83}"/>
                </a:ext>
              </a:extLst>
            </p:cNvPr>
            <p:cNvSpPr/>
            <p:nvPr/>
          </p:nvSpPr>
          <p:spPr>
            <a:xfrm>
              <a:off x="1657204" y="596379"/>
              <a:ext cx="10324484" cy="2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latinLnBrk="0">
                <a:defRPr/>
              </a:pPr>
              <a:r>
                <a:rPr lang="en-US" altLang="ko-KR" sz="2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Évaluations</a:t>
              </a:r>
              <a:r>
                <a:rPr lang="en-US" altLang="ko-KR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en-US" altLang="ko-KR" sz="2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régénération</a:t>
              </a:r>
              <a:endParaRPr lang="ko-KR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7D47F33-D86C-C1CF-C90E-C1522AD8BB9F}"/>
                </a:ext>
              </a:extLst>
            </p:cNvPr>
            <p:cNvGrpSpPr/>
            <p:nvPr/>
          </p:nvGrpSpPr>
          <p:grpSpPr>
            <a:xfrm>
              <a:off x="471934" y="631211"/>
              <a:ext cx="1014929" cy="212231"/>
              <a:chOff x="471934" y="631211"/>
              <a:chExt cx="1014929" cy="212231"/>
            </a:xfrm>
          </p:grpSpPr>
          <p:sp>
            <p:nvSpPr>
              <p:cNvPr id="21" name="이등변 삼각형 20">
                <a:extLst>
                  <a:ext uri="{FF2B5EF4-FFF2-40B4-BE49-F238E27FC236}">
                    <a16:creationId xmlns:a16="http://schemas.microsoft.com/office/drawing/2014/main" id="{29D54452-2BA1-AB64-1222-960DCBF441C8}"/>
                  </a:ext>
                </a:extLst>
              </p:cNvPr>
              <p:cNvSpPr/>
              <p:nvPr/>
            </p:nvSpPr>
            <p:spPr>
              <a:xfrm rot="5400000">
                <a:off x="700879" y="696227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덧셈 기호 25">
                <a:extLst>
                  <a:ext uri="{FF2B5EF4-FFF2-40B4-BE49-F238E27FC236}">
                    <a16:creationId xmlns:a16="http://schemas.microsoft.com/office/drawing/2014/main" id="{69A1A16B-0C3E-B059-5304-A6A815B0CB79}"/>
                  </a:ext>
                </a:extLst>
              </p:cNvPr>
              <p:cNvSpPr/>
              <p:nvPr/>
            </p:nvSpPr>
            <p:spPr>
              <a:xfrm rot="18900000">
                <a:off x="1274632" y="631211"/>
                <a:ext cx="212231" cy="212231"/>
              </a:xfrm>
              <a:prstGeom prst="mathPlus">
                <a:avLst>
                  <a:gd name="adj1" fmla="val 397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B19262B-804A-E785-7E67-769898E3E769}"/>
                  </a:ext>
                </a:extLst>
              </p:cNvPr>
              <p:cNvSpPr/>
              <p:nvPr/>
            </p:nvSpPr>
            <p:spPr>
              <a:xfrm>
                <a:off x="1013630" y="658961"/>
                <a:ext cx="157019" cy="157019"/>
              </a:xfrm>
              <a:prstGeom prst="arc">
                <a:avLst>
                  <a:gd name="adj1" fmla="val 16200000"/>
                  <a:gd name="adj2" fmla="val 13365011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이등변 삼각형 23">
                <a:extLst>
                  <a:ext uri="{FF2B5EF4-FFF2-40B4-BE49-F238E27FC236}">
                    <a16:creationId xmlns:a16="http://schemas.microsoft.com/office/drawing/2014/main" id="{3D4D6529-2116-DCF0-7A25-8B93BB59E178}"/>
                  </a:ext>
                </a:extLst>
              </p:cNvPr>
              <p:cNvSpPr/>
              <p:nvPr/>
            </p:nvSpPr>
            <p:spPr>
              <a:xfrm rot="16200000">
                <a:off x="436181" y="696226"/>
                <a:ext cx="169202" cy="97695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D5D241C1-75C6-99D4-5C78-FC47C71AD6B9}"/>
              </a:ext>
            </a:extLst>
          </p:cNvPr>
          <p:cNvSpPr/>
          <p:nvPr/>
        </p:nvSpPr>
        <p:spPr>
          <a:xfrm>
            <a:off x="493157" y="2868381"/>
            <a:ext cx="1707356" cy="1749433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3144A9-B01D-460E-41AE-278023B5BE84}"/>
              </a:ext>
            </a:extLst>
          </p:cNvPr>
          <p:cNvSpPr txBox="1"/>
          <p:nvPr/>
        </p:nvSpPr>
        <p:spPr>
          <a:xfrm>
            <a:off x="552618" y="3462929"/>
            <a:ext cx="158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Sampling plot</a:t>
            </a: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4m</a:t>
            </a:r>
            <a:r>
              <a:rPr lang="en-US" sz="1600" baseline="3000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2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AAAA24-C2EF-E68C-F0A4-9093468533A8}"/>
              </a:ext>
            </a:extLst>
          </p:cNvPr>
          <p:cNvCxnSpPr>
            <a:cxnSpLocks/>
            <a:stCxn id="31" idx="0"/>
            <a:endCxn id="35" idx="1"/>
          </p:cNvCxnSpPr>
          <p:nvPr/>
        </p:nvCxnSpPr>
        <p:spPr>
          <a:xfrm flipV="1">
            <a:off x="1346835" y="1975698"/>
            <a:ext cx="1703362" cy="8926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9444D7-1B2D-A3BF-0B99-CB3FCE6E963F}"/>
              </a:ext>
            </a:extLst>
          </p:cNvPr>
          <p:cNvCxnSpPr>
            <a:cxnSpLocks/>
            <a:endCxn id="35" idx="3"/>
          </p:cNvCxnSpPr>
          <p:nvPr/>
        </p:nvCxnSpPr>
        <p:spPr>
          <a:xfrm>
            <a:off x="1348548" y="4611162"/>
            <a:ext cx="1701649" cy="9151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9E767361-0F37-CB7D-A042-63A08704B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88" y="1240350"/>
            <a:ext cx="5179425" cy="5021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2AD37DA-2482-6808-FB7A-60F5183E0A93}"/>
              </a:ext>
            </a:extLst>
          </p:cNvPr>
          <p:cNvSpPr txBox="1"/>
          <p:nvPr/>
        </p:nvSpPr>
        <p:spPr>
          <a:xfrm>
            <a:off x="7662783" y="1469231"/>
            <a:ext cx="3052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Seedling Density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6106B1-5FAC-F844-06F8-C71951164565}"/>
              </a:ext>
            </a:extLst>
          </p:cNvPr>
          <p:cNvSpPr txBox="1"/>
          <p:nvPr/>
        </p:nvSpPr>
        <p:spPr>
          <a:xfrm>
            <a:off x="7666791" y="3415808"/>
            <a:ext cx="43148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Bryophyte cover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shoot length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694B36-6D4F-2C22-CF36-E4AF968A81CD}"/>
              </a:ext>
            </a:extLst>
          </p:cNvPr>
          <p:cNvSpPr txBox="1"/>
          <p:nvPr/>
        </p:nvSpPr>
        <p:spPr>
          <a:xfrm>
            <a:off x="7666791" y="2967335"/>
            <a:ext cx="44032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Dominant conifer seedling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70F55C-707B-68E6-726E-AB2D6DEA6157}"/>
              </a:ext>
            </a:extLst>
          </p:cNvPr>
          <p:cNvSpPr txBox="1"/>
          <p:nvPr/>
        </p:nvSpPr>
        <p:spPr>
          <a:xfrm>
            <a:off x="7666791" y="1964257"/>
            <a:ext cx="45252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by species &amp; 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ko-K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 of Kalmia &amp; Ledum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9FB547-381B-7670-2018-005D3B6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4556</TotalTime>
  <Words>943</Words>
  <Application>Microsoft Office PowerPoint</Application>
  <PresentationFormat>Grand écran</PresentationFormat>
  <Paragraphs>240</Paragraphs>
  <Slides>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맑은 고딕</vt:lpstr>
      <vt:lpstr>Arial</vt:lpstr>
      <vt:lpstr>Arial Black</vt:lpstr>
      <vt:lpstr>Arial Narrow</vt:lpstr>
      <vt:lpstr>Calibri</vt:lpstr>
      <vt:lpstr>Courier New</vt:lpstr>
      <vt:lpstr>Times-Italic</vt:lpstr>
      <vt:lpstr>Times-Roman</vt:lpstr>
      <vt:lpstr>Wingdings</vt:lpstr>
      <vt:lpstr>1_Office 테마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조현석</dc:creator>
  <cp:lastModifiedBy>Lisa Bureau-Levasseur</cp:lastModifiedBy>
  <cp:revision>30</cp:revision>
  <dcterms:created xsi:type="dcterms:W3CDTF">2022-09-23T02:14:29Z</dcterms:created>
  <dcterms:modified xsi:type="dcterms:W3CDTF">2023-06-07T16:48:52Z</dcterms:modified>
</cp:coreProperties>
</file>