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1" r:id="rId2"/>
    <p:sldMasterId id="2147483704" r:id="rId3"/>
  </p:sldMasterIdLst>
  <p:notesMasterIdLst>
    <p:notesMasterId r:id="rId30"/>
  </p:notesMasterIdLst>
  <p:sldIdLst>
    <p:sldId id="643" r:id="rId4"/>
    <p:sldId id="260" r:id="rId5"/>
    <p:sldId id="763" r:id="rId6"/>
    <p:sldId id="762" r:id="rId7"/>
    <p:sldId id="765" r:id="rId8"/>
    <p:sldId id="746" r:id="rId9"/>
    <p:sldId id="756" r:id="rId10"/>
    <p:sldId id="736" r:id="rId11"/>
    <p:sldId id="737" r:id="rId12"/>
    <p:sldId id="770" r:id="rId13"/>
    <p:sldId id="764" r:id="rId14"/>
    <p:sldId id="749" r:id="rId15"/>
    <p:sldId id="748" r:id="rId16"/>
    <p:sldId id="766" r:id="rId17"/>
    <p:sldId id="759" r:id="rId18"/>
    <p:sldId id="733" r:id="rId19"/>
    <p:sldId id="760" r:id="rId20"/>
    <p:sldId id="1149" r:id="rId21"/>
    <p:sldId id="731" r:id="rId22"/>
    <p:sldId id="767" r:id="rId23"/>
    <p:sldId id="732" r:id="rId24"/>
    <p:sldId id="740" r:id="rId25"/>
    <p:sldId id="305" r:id="rId26"/>
    <p:sldId id="771" r:id="rId27"/>
    <p:sldId id="256" r:id="rId28"/>
    <p:sldId id="618" r:id="rId29"/>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DFF35CC-BB2F-4D01-89B3-8F19F8B54E85}">
          <p14:sldIdLst>
            <p14:sldId id="643"/>
            <p14:sldId id="260"/>
            <p14:sldId id="763"/>
            <p14:sldId id="762"/>
            <p14:sldId id="765"/>
            <p14:sldId id="746"/>
            <p14:sldId id="756"/>
            <p14:sldId id="736"/>
            <p14:sldId id="737"/>
            <p14:sldId id="770"/>
            <p14:sldId id="764"/>
            <p14:sldId id="749"/>
            <p14:sldId id="748"/>
            <p14:sldId id="766"/>
            <p14:sldId id="759"/>
            <p14:sldId id="733"/>
            <p14:sldId id="760"/>
            <p14:sldId id="1149"/>
            <p14:sldId id="731"/>
            <p14:sldId id="767"/>
            <p14:sldId id="732"/>
            <p14:sldId id="740"/>
            <p14:sldId id="305"/>
            <p14:sldId id="771"/>
            <p14:sldId id="256"/>
            <p14:sldId id="61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4A"/>
    <a:srgbClr val="3F9440"/>
    <a:srgbClr val="000000"/>
    <a:srgbClr val="642100"/>
    <a:srgbClr val="993300"/>
    <a:srgbClr val="00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84842" autoAdjust="0"/>
  </p:normalViewPr>
  <p:slideViewPr>
    <p:cSldViewPr>
      <p:cViewPr varScale="1">
        <p:scale>
          <a:sx n="67" d="100"/>
          <a:sy n="67" d="100"/>
        </p:scale>
        <p:origin x="528" y="60"/>
      </p:cViewPr>
      <p:guideLst>
        <p:guide orient="horz" pos="2160"/>
        <p:guide pos="3840"/>
      </p:guideLst>
    </p:cSldViewPr>
  </p:slideViewPr>
  <p:outlineViewPr>
    <p:cViewPr>
      <p:scale>
        <a:sx n="33" d="100"/>
        <a:sy n="33" d="100"/>
      </p:scale>
      <p:origin x="0" y="18192"/>
    </p:cViewPr>
  </p:outlineViewPr>
  <p:notesTextViewPr>
    <p:cViewPr>
      <p:scale>
        <a:sx n="100" d="100"/>
        <a:sy n="100" d="100"/>
      </p:scale>
      <p:origin x="0" y="0"/>
    </p:cViewPr>
  </p:notesTextViewPr>
  <p:sorterViewPr>
    <p:cViewPr>
      <p:scale>
        <a:sx n="100" d="100"/>
        <a:sy n="100" d="100"/>
      </p:scale>
      <p:origin x="0" y="-1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492" tIns="46246" rIns="92492" bIns="46246" rtlCol="0"/>
          <a:lstStyle>
            <a:lvl1pPr algn="l">
              <a:defRPr sz="1200"/>
            </a:lvl1pPr>
          </a:lstStyle>
          <a:p>
            <a:endParaRPr lang="en-CA"/>
          </a:p>
        </p:txBody>
      </p:sp>
      <p:sp>
        <p:nvSpPr>
          <p:cNvPr id="3" name="Date Placeholder 2"/>
          <p:cNvSpPr>
            <a:spLocks noGrp="1"/>
          </p:cNvSpPr>
          <p:nvPr>
            <p:ph type="dt" idx="1"/>
          </p:nvPr>
        </p:nvSpPr>
        <p:spPr>
          <a:xfrm>
            <a:off x="3884614" y="0"/>
            <a:ext cx="2971800" cy="464820"/>
          </a:xfrm>
          <a:prstGeom prst="rect">
            <a:avLst/>
          </a:prstGeom>
        </p:spPr>
        <p:txBody>
          <a:bodyPr vert="horz" lIns="92492" tIns="46246" rIns="92492" bIns="46246" rtlCol="0"/>
          <a:lstStyle>
            <a:lvl1pPr algn="r">
              <a:defRPr sz="1200"/>
            </a:lvl1pPr>
          </a:lstStyle>
          <a:p>
            <a:fld id="{CFE49117-DCD9-42B4-90FC-E8840552C332}" type="datetimeFigureOut">
              <a:rPr lang="en-CA" smtClean="0"/>
              <a:t>2021-11-11</a:t>
            </a:fld>
            <a:endParaRPr lang="en-CA"/>
          </a:p>
        </p:txBody>
      </p:sp>
      <p:sp>
        <p:nvSpPr>
          <p:cNvPr id="4" name="Slide Image Placeholder 3"/>
          <p:cNvSpPr>
            <a:spLocks noGrp="1" noRot="1" noChangeAspect="1"/>
          </p:cNvSpPr>
          <p:nvPr>
            <p:ph type="sldImg" idx="2"/>
          </p:nvPr>
        </p:nvSpPr>
        <p:spPr>
          <a:xfrm>
            <a:off x="330200" y="696913"/>
            <a:ext cx="6197600" cy="3486150"/>
          </a:xfrm>
          <a:prstGeom prst="rect">
            <a:avLst/>
          </a:prstGeom>
          <a:noFill/>
          <a:ln w="12700">
            <a:solidFill>
              <a:prstClr val="black"/>
            </a:solidFill>
          </a:ln>
        </p:spPr>
        <p:txBody>
          <a:bodyPr vert="horz" lIns="92492" tIns="46246" rIns="92492" bIns="46246" rtlCol="0" anchor="ctr"/>
          <a:lstStyle/>
          <a:p>
            <a:endParaRPr lang="en-CA"/>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6"/>
            <a:ext cx="2971800" cy="464820"/>
          </a:xfrm>
          <a:prstGeom prst="rect">
            <a:avLst/>
          </a:prstGeom>
        </p:spPr>
        <p:txBody>
          <a:bodyPr vert="horz" lIns="92492" tIns="46246" rIns="92492" bIns="46246" rtlCol="0" anchor="b"/>
          <a:lstStyle>
            <a:lvl1pPr algn="l">
              <a:defRPr sz="1200"/>
            </a:lvl1pPr>
          </a:lstStyle>
          <a:p>
            <a:endParaRPr lang="en-CA"/>
          </a:p>
        </p:txBody>
      </p:sp>
      <p:sp>
        <p:nvSpPr>
          <p:cNvPr id="7" name="Slide Number Placeholder 6"/>
          <p:cNvSpPr>
            <a:spLocks noGrp="1"/>
          </p:cNvSpPr>
          <p:nvPr>
            <p:ph type="sldNum" sz="quarter" idx="5"/>
          </p:nvPr>
        </p:nvSpPr>
        <p:spPr>
          <a:xfrm>
            <a:off x="3884614" y="8829966"/>
            <a:ext cx="2971800" cy="464820"/>
          </a:xfrm>
          <a:prstGeom prst="rect">
            <a:avLst/>
          </a:prstGeom>
        </p:spPr>
        <p:txBody>
          <a:bodyPr vert="horz" lIns="92492" tIns="46246" rIns="92492" bIns="46246" rtlCol="0" anchor="b"/>
          <a:lstStyle>
            <a:lvl1pPr algn="r">
              <a:defRPr sz="1200"/>
            </a:lvl1pPr>
          </a:lstStyle>
          <a:p>
            <a:fld id="{1B5BA24A-71BB-44F5-825F-D9C007A3B1D1}" type="slidenum">
              <a:rPr lang="en-CA" smtClean="0"/>
              <a:t>‹#›</a:t>
            </a:fld>
            <a:endParaRPr lang="en-CA"/>
          </a:p>
        </p:txBody>
      </p:sp>
    </p:spTree>
    <p:extLst>
      <p:ext uri="{BB962C8B-B14F-4D97-AF65-F5344CB8AC3E}">
        <p14:creationId xmlns:p14="http://schemas.microsoft.com/office/powerpoint/2010/main" val="1251746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r.forestryforthefuture.ca/themes/captage-du-carbon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b="1" dirty="0">
                <a:effectLst/>
                <a:latin typeface="Calibri" panose="020F0502020204030204" pitchFamily="34" charset="0"/>
                <a:ea typeface="Calibri" panose="020F0502020204030204" pitchFamily="34" charset="0"/>
                <a:cs typeface="Times New Roman" panose="02020603050405020304" pitchFamily="18" charset="0"/>
              </a:rPr>
              <a:t>Territoire ancestral, traditionnel, et non cédé de la Nation algonquine </a:t>
            </a:r>
            <a:r>
              <a:rPr lang="fr-CA" sz="1800" b="1" dirty="0" err="1">
                <a:effectLst/>
                <a:latin typeface="Calibri" panose="020F0502020204030204" pitchFamily="34" charset="0"/>
                <a:ea typeface="Calibri" panose="020F0502020204030204" pitchFamily="34" charset="0"/>
                <a:cs typeface="Times New Roman" panose="02020603050405020304" pitchFamily="18" charset="0"/>
              </a:rPr>
              <a:t>anishinaabe</a:t>
            </a:r>
            <a:r>
              <a:rPr lang="fr-CA" sz="1800" dirty="0">
                <a:effectLst/>
                <a:latin typeface="Calibri" panose="020F0502020204030204" pitchFamily="34" charset="0"/>
                <a:ea typeface="Calibri" panose="020F0502020204030204" pitchFamily="34" charset="0"/>
                <a:cs typeface="Times New Roman" panose="02020603050405020304" pitchFamily="18" charset="0"/>
              </a:rPr>
              <a:t>, présente en ces lieux depuis des temps immémoriaux.</a:t>
            </a: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Première Nation de </a:t>
            </a:r>
            <a:r>
              <a:rPr lang="fr-CA" sz="1800" b="1" dirty="0" err="1">
                <a:effectLst/>
                <a:latin typeface="Calibri" panose="020F0502020204030204" pitchFamily="34" charset="0"/>
                <a:ea typeface="Calibri" panose="020F0502020204030204" pitchFamily="34" charset="0"/>
                <a:cs typeface="Times New Roman" panose="02020603050405020304" pitchFamily="18" charset="0"/>
              </a:rPr>
              <a:t>Kebaowek</a:t>
            </a:r>
            <a:r>
              <a:rPr lang="fr-CA" sz="1800" dirty="0">
                <a:effectLst/>
                <a:latin typeface="Calibri" panose="020F0502020204030204" pitchFamily="34" charset="0"/>
                <a:ea typeface="Calibri" panose="020F0502020204030204" pitchFamily="34" charset="0"/>
                <a:cs typeface="Times New Roman" panose="02020603050405020304" pitchFamily="18" charset="0"/>
              </a:rPr>
              <a:t> et La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Première Nation </a:t>
            </a:r>
            <a:r>
              <a:rPr lang="fr-CA" sz="1800" dirty="0">
                <a:effectLst/>
                <a:latin typeface="Calibri" panose="020F0502020204030204" pitchFamily="34" charset="0"/>
                <a:ea typeface="Calibri" panose="020F0502020204030204" pitchFamily="34" charset="0"/>
                <a:cs typeface="Times New Roman" panose="02020603050405020304" pitchFamily="18" charset="0"/>
              </a:rPr>
              <a:t>Wolf Lake</a:t>
            </a: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p>
          <a:p>
            <a:r>
              <a:rPr lang="fr-CA" sz="1800" dirty="0">
                <a:effectLst/>
                <a:latin typeface="Calibri" panose="020F0502020204030204" pitchFamily="34" charset="0"/>
                <a:ea typeface="Calibri" panose="020F0502020204030204" pitchFamily="34" charset="0"/>
                <a:cs typeface="Times New Roman" panose="02020603050405020304" pitchFamily="18" charset="0"/>
              </a:rPr>
              <a:t>Je pense qu’il est important de garder les premiers peuples en tête quand on parle de forêt, de foresterie, et de foresterie essentielle. </a:t>
            </a:r>
            <a:endParaRPr lang="en-CA"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B980E39-D96C-584E-BE50-35201B0EE33D}" type="slidenum">
              <a:rPr lang="en-US" smtClean="0"/>
              <a:pPr>
                <a:defRPr/>
              </a:pPr>
              <a:t>1</a:t>
            </a:fld>
            <a:endParaRPr lang="en-US" dirty="0"/>
          </a:p>
        </p:txBody>
      </p:sp>
    </p:spTree>
    <p:extLst>
      <p:ext uri="{BB962C8B-B14F-4D97-AF65-F5344CB8AC3E}">
        <p14:creationId xmlns:p14="http://schemas.microsoft.com/office/powerpoint/2010/main" val="334703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dirty="0">
                <a:solidFill>
                  <a:srgbClr val="FFFFFF"/>
                </a:solidFill>
                <a:effectLst/>
                <a:latin typeface="Avenir next"/>
              </a:rPr>
              <a:t>7% des employés (compare 4% global)</a:t>
            </a:r>
          </a:p>
          <a:p>
            <a:r>
              <a:rPr lang="fr-CA" b="0" i="0" dirty="0">
                <a:solidFill>
                  <a:srgbClr val="FFFFFF"/>
                </a:solidFill>
                <a:effectLst/>
                <a:latin typeface="Avenir next"/>
              </a:rPr>
              <a:t>1400 entreprises </a:t>
            </a:r>
          </a:p>
          <a:p>
            <a:r>
              <a:rPr lang="fr-CA" b="0" i="0" dirty="0">
                <a:solidFill>
                  <a:srgbClr val="FFFFFF"/>
                </a:solidFill>
                <a:effectLst/>
                <a:latin typeface="Avenir next"/>
              </a:rPr>
              <a:t>9,1 % de la fibre</a:t>
            </a:r>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10</a:t>
            </a:fld>
            <a:endParaRPr lang="en-CA"/>
          </a:p>
        </p:txBody>
      </p:sp>
    </p:spTree>
    <p:extLst>
      <p:ext uri="{BB962C8B-B14F-4D97-AF65-F5344CB8AC3E}">
        <p14:creationId xmlns:p14="http://schemas.microsoft.com/office/powerpoint/2010/main" val="2595043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fr-CA" b="0" i="0" dirty="0">
                <a:solidFill>
                  <a:srgbClr val="333333"/>
                </a:solidFill>
                <a:effectLst/>
                <a:latin typeface="Noto Sans" panose="020B0502040504020204" pitchFamily="34" charset="0"/>
              </a:rPr>
              <a:t>Dans l’ensemble, le revenu moyen dans le secteur forestier est supérieur à celui de l’ensemble du secteur manufacturier</a:t>
            </a:r>
          </a:p>
          <a:p>
            <a:pPr algn="l">
              <a:buFont typeface="Arial" panose="020B0604020202020204" pitchFamily="34" charset="0"/>
              <a:buChar char="•"/>
            </a:pPr>
            <a:endParaRPr lang="fr-CA" b="0" i="0" dirty="0">
              <a:solidFill>
                <a:srgbClr val="333333"/>
              </a:solidFill>
              <a:effectLst/>
              <a:latin typeface="Noto Sans" panose="020B0502040504020204" pitchFamily="34" charset="0"/>
            </a:endParaRPr>
          </a:p>
          <a:p>
            <a:pPr algn="l">
              <a:buFont typeface="Arial" panose="020B0604020202020204" pitchFamily="34" charset="0"/>
              <a:buChar char="•"/>
            </a:pPr>
            <a:r>
              <a:rPr lang="fr-CA" b="0" i="0" dirty="0">
                <a:solidFill>
                  <a:srgbClr val="333333"/>
                </a:solidFill>
                <a:effectLst/>
                <a:latin typeface="Noto Sans" panose="020B0502040504020204" pitchFamily="34" charset="0"/>
              </a:rPr>
              <a:t>La contribution économique du secteur forestier sur le plan de l’emploi est particulièrement importante dans de nombreuses collectivités rurales et autochtones, où les emplois liés aux ressources forestières constituent souvent la principale source de revenus.</a:t>
            </a:r>
          </a:p>
          <a:p>
            <a:pPr algn="l" fontAlgn="t">
              <a:buFont typeface="Arial" panose="020B0604020202020204" pitchFamily="34" charset="0"/>
              <a:buChar char="•"/>
            </a:pPr>
            <a:endParaRPr lang="fr-CA" b="0" i="0" dirty="0">
              <a:solidFill>
                <a:srgbClr val="333333"/>
              </a:solidFill>
              <a:effectLst/>
              <a:latin typeface="Noto Sans" panose="020B0502040504020204" pitchFamily="34" charset="0"/>
            </a:endParaRPr>
          </a:p>
          <a:p>
            <a:br>
              <a:rPr lang="fr-CA" dirty="0"/>
            </a:br>
            <a:endParaRPr lang="fr-CA" b="0" i="0" dirty="0">
              <a:solidFill>
                <a:srgbClr val="333333"/>
              </a:solidFill>
              <a:effectLst/>
              <a:latin typeface="Noto Sans" panose="020B0502040504020204" pitchFamily="34" charset="0"/>
            </a:endParaRPr>
          </a:p>
          <a:p>
            <a:br>
              <a:rPr lang="fr-CA" dirty="0"/>
            </a:br>
            <a:endParaRPr lang="fr-CA" b="0" i="0" dirty="0">
              <a:solidFill>
                <a:srgbClr val="333333"/>
              </a:solidFill>
              <a:effectLst/>
              <a:latin typeface="Noto Sans" panose="020B0502040504020204" pitchFamily="34" charset="0"/>
            </a:endParaRPr>
          </a:p>
          <a:p>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11</a:t>
            </a:fld>
            <a:endParaRPr lang="en-CA"/>
          </a:p>
        </p:txBody>
      </p:sp>
    </p:spTree>
    <p:extLst>
      <p:ext uri="{BB962C8B-B14F-4D97-AF65-F5344CB8AC3E}">
        <p14:creationId xmlns:p14="http://schemas.microsoft.com/office/powerpoint/2010/main" val="1668718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dirty="0">
                <a:solidFill>
                  <a:srgbClr val="FFFFFF"/>
                </a:solidFill>
                <a:effectLst/>
                <a:latin typeface="usual"/>
              </a:rPr>
              <a:t>Le Canada est un chef de file reconnu dans le monde pour la façon dont il gère ses forêts et se préoccupe des écosystèmes, de la faune et des communautés qui en dépendent. </a:t>
            </a:r>
          </a:p>
          <a:p>
            <a:endParaRPr lang="fr-CA" b="0" i="0" dirty="0">
              <a:solidFill>
                <a:srgbClr val="FFFFFF"/>
              </a:solidFill>
              <a:effectLst/>
              <a:latin typeface="usual"/>
            </a:endParaRPr>
          </a:p>
          <a:p>
            <a:r>
              <a:rPr lang="fr-CA" b="0" i="0" dirty="0">
                <a:solidFill>
                  <a:srgbClr val="FFFFFF"/>
                </a:solidFill>
                <a:effectLst/>
                <a:latin typeface="usual"/>
              </a:rPr>
              <a:t>Non seulement les membres de l’APFC récoltent chaque année moins de 1 pour cent des zones désignées pour la récolte, assurant ainsi le maintien de nos forêts à perpétuité, mais ils doivent détenir une certification indépendante en matière d’aménagement forestier durable, ce qui comprend des engagements au reboisement ainsi qu’à la protection des habitats fauniques, de la biodiversité et de l’eau.</a:t>
            </a:r>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12</a:t>
            </a:fld>
            <a:endParaRPr lang="en-CA"/>
          </a:p>
        </p:txBody>
      </p:sp>
    </p:spTree>
    <p:extLst>
      <p:ext uri="{BB962C8B-B14F-4D97-AF65-F5344CB8AC3E}">
        <p14:creationId xmlns:p14="http://schemas.microsoft.com/office/powerpoint/2010/main" val="1469940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dirty="0">
                <a:solidFill>
                  <a:srgbClr val="333333"/>
                </a:solidFill>
                <a:effectLst/>
                <a:latin typeface="usual"/>
              </a:rPr>
              <a:t>Les forestiers professionnels canadiens ont un rôle essentiel sur le terrain dans le suivi et l’aménagement de nos forêts. </a:t>
            </a:r>
          </a:p>
          <a:p>
            <a:endParaRPr lang="fr-CA" b="0" i="0" dirty="0">
              <a:solidFill>
                <a:srgbClr val="333333"/>
              </a:solidFill>
              <a:effectLst/>
              <a:latin typeface="usual"/>
            </a:endParaRPr>
          </a:p>
          <a:p>
            <a:r>
              <a:rPr lang="fr-CA" b="0" i="0" dirty="0">
                <a:solidFill>
                  <a:srgbClr val="333333"/>
                </a:solidFill>
                <a:effectLst/>
                <a:latin typeface="usual"/>
              </a:rPr>
              <a:t>Compte tenu de l’aggravation des feux de forêt et des épidémies d’insectes, l’aménagement forestier est le meilleur outil dont nous disposons pour nous assurer que nos forêts continuent de servir de puits de carbone essentiel à notre lutte contre les changements climatiques, tout en maintenant des emplois verts bien rémunérés qui aident les collectivités et en accélérant la transition du Canada vers la croissance d’une économie verte.</a:t>
            </a:r>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13</a:t>
            </a:fld>
            <a:endParaRPr lang="en-CA"/>
          </a:p>
        </p:txBody>
      </p:sp>
    </p:spTree>
    <p:extLst>
      <p:ext uri="{BB962C8B-B14F-4D97-AF65-F5344CB8AC3E}">
        <p14:creationId xmlns:p14="http://schemas.microsoft.com/office/powerpoint/2010/main" val="4033120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dirty="0">
                <a:solidFill>
                  <a:srgbClr val="FFFFFF"/>
                </a:solidFill>
                <a:effectLst/>
                <a:latin typeface="Avenir next"/>
              </a:rPr>
              <a:t>le bois est notre seul matériau de construction naturel et renouvelable, </a:t>
            </a:r>
          </a:p>
          <a:p>
            <a:endParaRPr lang="fr-CA" b="0" i="0" dirty="0">
              <a:solidFill>
                <a:srgbClr val="FFFFFF"/>
              </a:solidFill>
              <a:effectLst/>
              <a:latin typeface="Avenir next"/>
            </a:endParaRPr>
          </a:p>
          <a:p>
            <a:r>
              <a:rPr lang="fr-CA" b="0" i="0" dirty="0">
                <a:solidFill>
                  <a:srgbClr val="FFFFFF"/>
                </a:solidFill>
                <a:effectLst/>
                <a:latin typeface="Avenir next"/>
              </a:rPr>
              <a:t>le carbone reste </a:t>
            </a:r>
            <a:r>
              <a:rPr lang="fr-CA" b="1" i="0" u="none" strike="noStrike" dirty="0">
                <a:solidFill>
                  <a:srgbClr val="709C21"/>
                </a:solidFill>
                <a:effectLst/>
                <a:latin typeface="Avenir next"/>
                <a:hlinkClick r:id="rId3"/>
              </a:rPr>
              <a:t>stocké dans les produits </a:t>
            </a:r>
            <a:r>
              <a:rPr lang="fr-CA" b="0" i="0" dirty="0">
                <a:solidFill>
                  <a:srgbClr val="FFFFFF"/>
                </a:solidFill>
                <a:effectLst/>
                <a:latin typeface="Avenir next"/>
              </a:rPr>
              <a:t>tels que le bois d'œuvre</a:t>
            </a:r>
          </a:p>
          <a:p>
            <a:endParaRPr lang="fr-CA" b="0" i="0" dirty="0">
              <a:solidFill>
                <a:srgbClr val="FFFFFF"/>
              </a:solidFill>
              <a:effectLst/>
              <a:latin typeface="Avenir next"/>
            </a:endParaRPr>
          </a:p>
          <a:p>
            <a:r>
              <a:rPr lang="fr-CA" b="0" i="0" dirty="0">
                <a:solidFill>
                  <a:srgbClr val="FFFFFF"/>
                </a:solidFill>
                <a:effectLst/>
                <a:latin typeface="Avenir next"/>
              </a:rPr>
              <a:t>De plus, la construction en bois massif peut être réalisée 25 % plus rapidement, </a:t>
            </a:r>
          </a:p>
          <a:p>
            <a:endParaRPr lang="fr-CA" b="0" i="0" dirty="0">
              <a:solidFill>
                <a:srgbClr val="FFFFFF"/>
              </a:solidFill>
              <a:effectLst/>
              <a:latin typeface="Avenir next"/>
            </a:endParaRPr>
          </a:p>
          <a:p>
            <a:r>
              <a:rPr lang="fr-CA" b="0" i="0" dirty="0">
                <a:solidFill>
                  <a:srgbClr val="FFFFFF"/>
                </a:solidFill>
                <a:effectLst/>
                <a:latin typeface="Avenir next"/>
              </a:rPr>
              <a:t>permet de réduire jusqu'à 45 % la pollution par le carbone pendant la construction,</a:t>
            </a:r>
          </a:p>
          <a:p>
            <a:endParaRPr lang="fr-CA" b="0" i="0" dirty="0">
              <a:solidFill>
                <a:srgbClr val="FFFFFF"/>
              </a:solidFill>
              <a:effectLst/>
              <a:latin typeface="Avenir next"/>
            </a:endParaRPr>
          </a:p>
          <a:p>
            <a:r>
              <a:rPr lang="fr-CA" b="0" i="0" dirty="0">
                <a:solidFill>
                  <a:srgbClr val="FFFFFF"/>
                </a:solidFill>
                <a:effectLst/>
                <a:latin typeface="Avenir next"/>
              </a:rPr>
              <a:t>et nécessite moins d'énergie pour le chauffage et la climatisation à long terme.  </a:t>
            </a:r>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14</a:t>
            </a:fld>
            <a:endParaRPr lang="en-CA"/>
          </a:p>
        </p:txBody>
      </p:sp>
    </p:spTree>
    <p:extLst>
      <p:ext uri="{BB962C8B-B14F-4D97-AF65-F5344CB8AC3E}">
        <p14:creationId xmlns:p14="http://schemas.microsoft.com/office/powerpoint/2010/main" val="3634233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relance économique postpandémie: de relance verte, et de relance </a:t>
            </a:r>
            <a:r>
              <a:rPr lang="fr-CA" dirty="0" err="1"/>
              <a:t>inclusie</a:t>
            </a:r>
            <a:r>
              <a:rPr lang="fr-CA" dirty="0"/>
              <a:t>. </a:t>
            </a:r>
          </a:p>
          <a:p>
            <a:endParaRPr lang="fr-CA" dirty="0"/>
          </a:p>
          <a:p>
            <a:r>
              <a:rPr lang="fr-CA" dirty="0"/>
              <a:t>Nous sommes prêts à aider le Canada sur la voie d’un avenir plus vert et carboneutre</a:t>
            </a:r>
          </a:p>
          <a:p>
            <a:endParaRPr lang="fr-CA" dirty="0"/>
          </a:p>
          <a:p>
            <a:r>
              <a:rPr lang="fr-CA" dirty="0"/>
              <a:t>140 projets d’investissement prêts à débuter, d’une valeur de plus de 1,4 milliard de dollars, qui favoriseront une relance économique inclusive et verte.</a:t>
            </a:r>
          </a:p>
          <a:p>
            <a:endParaRPr lang="fr-CA" dirty="0"/>
          </a:p>
          <a:p>
            <a:r>
              <a:rPr lang="fr-CA" dirty="0"/>
              <a:t>Par son engagement à l’innovation, sa résilience et sa vision à long terme de l’aménagement et de la croissance des forêts, le secteur est en excellente position pour mener la relance économique postpandémie en offrant des solutions pour une économie encore plus durable et à plus faible empreinte carbone. En utilisant la puissance des forêts canadiennes et notre engagement de premier plan à l’aménagement forestier durable, nous pouvons offrir une croissance inclusive, renforcer les collectivités rurales et nordiques et contribuer à alimenter le Canada dans sa trajectoire vers une économie carboneutre d’ici 2050.</a:t>
            </a:r>
            <a:endParaRPr lang="en-CA" dirty="0"/>
          </a:p>
          <a:p>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15</a:t>
            </a:fld>
            <a:endParaRPr lang="en-CA"/>
          </a:p>
        </p:txBody>
      </p:sp>
    </p:spTree>
    <p:extLst>
      <p:ext uri="{BB962C8B-B14F-4D97-AF65-F5344CB8AC3E}">
        <p14:creationId xmlns:p14="http://schemas.microsoft.com/office/powerpoint/2010/main" val="15492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L’avenir</a:t>
            </a:r>
            <a:r>
              <a:rPr lang="en-CA" dirty="0"/>
              <a:t> </a:t>
            </a:r>
            <a:r>
              <a:rPr lang="en-CA" dirty="0" err="1"/>
              <a:t>est</a:t>
            </a:r>
            <a:r>
              <a:rPr lang="en-CA" dirty="0"/>
              <a:t> </a:t>
            </a:r>
            <a:r>
              <a:rPr lang="en-CA" dirty="0" err="1"/>
              <a:t>incertain</a:t>
            </a:r>
            <a:endParaRPr lang="en-CA" dirty="0"/>
          </a:p>
          <a:p>
            <a:endParaRPr lang="en-CA" dirty="0"/>
          </a:p>
          <a:p>
            <a:r>
              <a:rPr lang="en-CA" dirty="0"/>
              <a:t>Future is not what it used to be. </a:t>
            </a:r>
          </a:p>
        </p:txBody>
      </p:sp>
      <p:sp>
        <p:nvSpPr>
          <p:cNvPr id="4" name="Slide Number Placeholder 3"/>
          <p:cNvSpPr>
            <a:spLocks noGrp="1"/>
          </p:cNvSpPr>
          <p:nvPr>
            <p:ph type="sldNum" sz="quarter" idx="5"/>
          </p:nvPr>
        </p:nvSpPr>
        <p:spPr/>
        <p:txBody>
          <a:bodyPr/>
          <a:lstStyle/>
          <a:p>
            <a:fld id="{1B5BA24A-71BB-44F5-825F-D9C007A3B1D1}" type="slidenum">
              <a:rPr lang="en-CA" smtClean="0"/>
              <a:t>16</a:t>
            </a:fld>
            <a:endParaRPr lang="en-CA"/>
          </a:p>
        </p:txBody>
      </p:sp>
    </p:spTree>
    <p:extLst>
      <p:ext uri="{BB962C8B-B14F-4D97-AF65-F5344CB8AC3E}">
        <p14:creationId xmlns:p14="http://schemas.microsoft.com/office/powerpoint/2010/main" val="1301985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17</a:t>
            </a:fld>
            <a:endParaRPr lang="en-CA"/>
          </a:p>
        </p:txBody>
      </p:sp>
    </p:spTree>
    <p:extLst>
      <p:ext uri="{BB962C8B-B14F-4D97-AF65-F5344CB8AC3E}">
        <p14:creationId xmlns:p14="http://schemas.microsoft.com/office/powerpoint/2010/main" val="3018464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Les projections de perturbations </a:t>
            </a:r>
            <a:r>
              <a:rPr lang="fr-CA" dirty="0" err="1"/>
              <a:t>cummulatives</a:t>
            </a:r>
            <a:r>
              <a:rPr lang="fr-CA" dirty="0"/>
              <a:t> par le feu, les infestations, et les sécheresses prédisent que de vaste superficies des forêts </a:t>
            </a:r>
            <a:r>
              <a:rPr lang="fr-CA" dirty="0" err="1"/>
              <a:t>candiennes</a:t>
            </a:r>
            <a:r>
              <a:rPr lang="fr-CA" dirty="0"/>
              <a:t> seront a haut risque ou a très haut risque. </a:t>
            </a:r>
          </a:p>
          <a:p>
            <a:r>
              <a:rPr lang="fr-CA" dirty="0"/>
              <a:t>Ressources naturelles Canada (Brian </a:t>
            </a:r>
            <a:r>
              <a:rPr lang="fr-CA" dirty="0" err="1"/>
              <a:t>Effy</a:t>
            </a:r>
            <a:r>
              <a:rPr lang="fr-CA" dirty="0"/>
              <a:t>, Sylvie Gauthier, Yan Boulanger, et Dominique Boucher)</a:t>
            </a:r>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19</a:t>
            </a:fld>
            <a:endParaRPr lang="en-CA"/>
          </a:p>
        </p:txBody>
      </p:sp>
    </p:spTree>
    <p:extLst>
      <p:ext uri="{BB962C8B-B14F-4D97-AF65-F5344CB8AC3E}">
        <p14:creationId xmlns:p14="http://schemas.microsoft.com/office/powerpoint/2010/main" val="3728294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B5BA24A-71BB-44F5-825F-D9C007A3B1D1}" type="slidenum">
              <a:rPr lang="en-CA" smtClean="0"/>
              <a:t>20</a:t>
            </a:fld>
            <a:endParaRPr lang="en-CA"/>
          </a:p>
        </p:txBody>
      </p:sp>
    </p:spTree>
    <p:extLst>
      <p:ext uri="{BB962C8B-B14F-4D97-AF65-F5344CB8AC3E}">
        <p14:creationId xmlns:p14="http://schemas.microsoft.com/office/powerpoint/2010/main" val="854452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L’Association des produits forestiers du Canada (APFC) offre une voix, au Canada et à l’étranger, aux producteurs canadiens de bois, de pâte et de papier</a:t>
            </a: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Je voudrais aussi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remercier</a:t>
            </a:r>
            <a:r>
              <a:rPr lang="fr-CA" sz="1800" dirty="0">
                <a:effectLst/>
                <a:latin typeface="Calibri" panose="020F0502020204030204" pitchFamily="34" charset="0"/>
                <a:ea typeface="Calibri" panose="020F0502020204030204" pitchFamily="34" charset="0"/>
                <a:cs typeface="Times New Roman" panose="02020603050405020304" pitchFamily="18" charset="0"/>
              </a:rPr>
              <a:t> les organisateurs du congrès de m’avoir invité. Merci à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Linda St-Louis</a:t>
            </a:r>
            <a:r>
              <a:rPr lang="fr-CA"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fr-CA" sz="1800" dirty="0">
                <a:effectLst/>
                <a:latin typeface="Calibri" panose="020F0502020204030204" pitchFamily="34" charset="0"/>
                <a:ea typeface="Calibri" panose="020F0502020204030204" pitchFamily="34" charset="0"/>
                <a:cs typeface="Times New Roman" panose="02020603050405020304" pitchFamily="18" charset="0"/>
              </a:rPr>
              <a:t>Merci aussi à </a:t>
            </a:r>
            <a:r>
              <a:rPr lang="fr-CA" sz="1800" b="1" dirty="0">
                <a:effectLst/>
                <a:latin typeface="Calibri" panose="020F0502020204030204" pitchFamily="34" charset="0"/>
                <a:ea typeface="Calibri" panose="020F0502020204030204" pitchFamily="34" charset="0"/>
                <a:cs typeface="Times New Roman" panose="02020603050405020304" pitchFamily="18" charset="0"/>
              </a:rPr>
              <a:t>Françis Perreault</a:t>
            </a:r>
            <a:r>
              <a:rPr lang="fr-CA" sz="1800" dirty="0">
                <a:effectLst/>
                <a:latin typeface="Calibri" panose="020F0502020204030204" pitchFamily="34" charset="0"/>
                <a:ea typeface="Calibri" panose="020F0502020204030204" pitchFamily="34" charset="0"/>
                <a:cs typeface="Times New Roman" panose="02020603050405020304" pitchFamily="18" charset="0"/>
              </a:rPr>
              <a:t> membre du CA de l’AFAT mais aussi collègue de classe lors de notre formation en aménagement forestier qui m’a d’abord contacté. </a:t>
            </a:r>
          </a:p>
          <a:p>
            <a:pPr>
              <a:lnSpc>
                <a:spcPct val="107000"/>
              </a:lnSpc>
              <a:spcAft>
                <a:spcPts val="800"/>
              </a:spcAft>
            </a:pP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2</a:t>
            </a:fld>
            <a:endParaRPr lang="en-CA"/>
          </a:p>
        </p:txBody>
      </p:sp>
    </p:spTree>
    <p:extLst>
      <p:ext uri="{BB962C8B-B14F-4D97-AF65-F5344CB8AC3E}">
        <p14:creationId xmlns:p14="http://schemas.microsoft.com/office/powerpoint/2010/main" val="97446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B5BA24A-71BB-44F5-825F-D9C007A3B1D1}" type="slidenum">
              <a:rPr lang="en-CA" smtClean="0"/>
              <a:t>21</a:t>
            </a:fld>
            <a:endParaRPr lang="en-CA"/>
          </a:p>
        </p:txBody>
      </p:sp>
    </p:spTree>
    <p:extLst>
      <p:ext uri="{BB962C8B-B14F-4D97-AF65-F5344CB8AC3E}">
        <p14:creationId xmlns:p14="http://schemas.microsoft.com/office/powerpoint/2010/main" val="3973884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CA" b="1" i="0" dirty="0">
                <a:solidFill>
                  <a:srgbClr val="58595B"/>
                </a:solidFill>
                <a:effectLst/>
                <a:latin typeface="Roboto" panose="02000000000000000000" pitchFamily="2" charset="0"/>
              </a:rPr>
              <a:t>Apprendre par les arbres Canada (APLA Canada) </a:t>
            </a:r>
            <a:r>
              <a:rPr lang="fr-CA" b="0" i="0" dirty="0">
                <a:solidFill>
                  <a:srgbClr val="58595B"/>
                </a:solidFill>
                <a:effectLst/>
                <a:latin typeface="Roboto" panose="02000000000000000000" pitchFamily="2" charset="0"/>
              </a:rPr>
              <a:t>a pour mandat d’appuyer l’éducation environnementale inclusive et le développement d’une main-d’œuvre résiliente et diversifiée dans le secteur des emplois verts</a:t>
            </a:r>
          </a:p>
          <a:p>
            <a:pPr algn="l"/>
            <a:endParaRPr lang="fr-CA" b="0" i="0" dirty="0">
              <a:solidFill>
                <a:srgbClr val="58595B"/>
              </a:solidFill>
              <a:effectLst/>
              <a:latin typeface="Roboto" panose="02000000000000000000" pitchFamily="2" charset="0"/>
            </a:endParaRPr>
          </a:p>
          <a:p>
            <a:pPr algn="l"/>
            <a:r>
              <a:rPr lang="fr-CA" b="1" i="0" dirty="0">
                <a:solidFill>
                  <a:srgbClr val="58595B"/>
                </a:solidFill>
                <a:effectLst/>
                <a:latin typeface="Roboto" panose="02000000000000000000" pitchFamily="2" charset="0"/>
              </a:rPr>
              <a:t>OYEP</a:t>
            </a:r>
            <a:r>
              <a:rPr lang="fr-CA" b="0" i="0" dirty="0">
                <a:solidFill>
                  <a:srgbClr val="58595B"/>
                </a:solidFill>
                <a:effectLst/>
                <a:latin typeface="Roboto" panose="02000000000000000000" pitchFamily="2" charset="0"/>
              </a:rPr>
              <a:t> est un réseau national d'opportunités d'éducation, de formation et de travail sur le terrain pour les jeunes Autochtones du secondaire.</a:t>
            </a:r>
          </a:p>
          <a:p>
            <a:pPr algn="l"/>
            <a:endParaRPr lang="fr-CA" b="0" i="0" dirty="0">
              <a:solidFill>
                <a:srgbClr val="58595B"/>
              </a:solidFill>
              <a:effectLst/>
              <a:latin typeface="Roboto" panose="02000000000000000000" pitchFamily="2" charset="0"/>
            </a:endParaRPr>
          </a:p>
          <a:p>
            <a:pPr algn="l"/>
            <a:r>
              <a:rPr lang="fr-CA" b="1" i="0" dirty="0" err="1">
                <a:solidFill>
                  <a:srgbClr val="58595B"/>
                </a:solidFill>
                <a:effectLst/>
                <a:latin typeface="Roboto" panose="02000000000000000000" pitchFamily="2" charset="0"/>
              </a:rPr>
              <a:t>Women</a:t>
            </a:r>
            <a:r>
              <a:rPr lang="fr-CA" b="1" i="0" dirty="0">
                <a:solidFill>
                  <a:srgbClr val="58595B"/>
                </a:solidFill>
                <a:effectLst/>
                <a:latin typeface="Roboto" panose="02000000000000000000" pitchFamily="2" charset="0"/>
              </a:rPr>
              <a:t> in Wood (WIW)</a:t>
            </a:r>
            <a:r>
              <a:rPr lang="fr-CA" b="0" i="0" dirty="0">
                <a:solidFill>
                  <a:srgbClr val="58595B"/>
                </a:solidFill>
                <a:effectLst/>
                <a:latin typeface="Roboto" panose="02000000000000000000" pitchFamily="2" charset="0"/>
              </a:rPr>
              <a:t> a été créé notamment pour encourager les femmes à poursuivre des carrières dans le secteur forestier.</a:t>
            </a:r>
          </a:p>
          <a:p>
            <a:endParaRPr lang="fr-CA" dirty="0"/>
          </a:p>
          <a:p>
            <a:r>
              <a:rPr lang="fr-CA" dirty="0"/>
              <a:t>L’APFC participe aussi au projet collaboratif </a:t>
            </a:r>
            <a:r>
              <a:rPr lang="fr-CA" b="1" dirty="0"/>
              <a:t>Foresterie en croissance libre </a:t>
            </a:r>
            <a:r>
              <a:rPr lang="fr-CA" dirty="0"/>
              <a:t>qui a été lancée pour soutenir les carrières des femmes dans le secteur forestier.</a:t>
            </a:r>
          </a:p>
          <a:p>
            <a:br>
              <a:rPr lang="fr-CA" dirty="0"/>
            </a:br>
            <a:r>
              <a:rPr lang="fr-CA" dirty="0"/>
              <a:t>L’APFC a conçu le site Web </a:t>
            </a:r>
            <a:r>
              <a:rPr lang="fr-CA" b="1" dirty="0"/>
              <a:t>La main-d’œuvre la plus verte </a:t>
            </a:r>
            <a:r>
              <a:rPr lang="fr-CA" dirty="0"/>
              <a:t>pour jumeler employeurs et travailleurs intéressés.</a:t>
            </a:r>
          </a:p>
          <a:p>
            <a:endParaRPr lang="fr-CA" dirty="0"/>
          </a:p>
          <a:p>
            <a:pPr algn="l"/>
            <a:r>
              <a:rPr lang="fr-CA" b="0" i="0" dirty="0">
                <a:solidFill>
                  <a:srgbClr val="333333"/>
                </a:solidFill>
                <a:effectLst/>
                <a:latin typeface="Noto Sans" panose="020B0502040504020204" pitchFamily="34" charset="0"/>
              </a:rPr>
              <a:t>En 2016, les femmes ne représentaient que 17 % des travailleurs dans le secteur forestier, tandis que les immigrants, qui représentent 25 % de la main-d’œuvre canadienne, ne représentaient que 12 % du secteur forestier. Les Autochtones représentaient 7 % des emplois dans le secteur forestier, comparativement à 4 % pour la main-d’œuvre canadienne. La transformation du secteur crée une occasion d’attirer des travailleurs ayant une formation en sciences, en technologie, en ingénierie et en mathématiques (STIM), des compétences techniques supérieures et des antécédents plus diversifiés.</a:t>
            </a:r>
          </a:p>
          <a:p>
            <a:br>
              <a:rPr lang="fr-CA" dirty="0"/>
            </a:br>
            <a:endParaRPr lang="fr-CA" dirty="0"/>
          </a:p>
          <a:p>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22</a:t>
            </a:fld>
            <a:endParaRPr lang="en-CA"/>
          </a:p>
        </p:txBody>
      </p:sp>
    </p:spTree>
    <p:extLst>
      <p:ext uri="{BB962C8B-B14F-4D97-AF65-F5344CB8AC3E}">
        <p14:creationId xmlns:p14="http://schemas.microsoft.com/office/powerpoint/2010/main" val="2707721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final report of the Truth and Reconciliation commission is released, Tuesday Dec. 15, 2015 in Ottawa</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B980E39-D96C-584E-BE50-35201B0EE33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43825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24</a:t>
            </a:fld>
            <a:endParaRPr lang="en-CA"/>
          </a:p>
        </p:txBody>
      </p:sp>
    </p:spTree>
    <p:extLst>
      <p:ext uri="{BB962C8B-B14F-4D97-AF65-F5344CB8AC3E}">
        <p14:creationId xmlns:p14="http://schemas.microsoft.com/office/powerpoint/2010/main" val="2094133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000000"/>
                </a:solidFill>
                <a:effectLst/>
                <a:latin typeface="Arial" panose="020B0604020202020204" pitchFamily="34" charset="0"/>
              </a:rPr>
              <a:t>Economic Reconciliation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000000"/>
                </a:solidFill>
                <a:effectLst/>
                <a:latin typeface="Arial" panose="020B0604020202020204" pitchFamily="34" charset="0"/>
              </a:rPr>
              <a:t>The </a:t>
            </a:r>
            <a:r>
              <a:rPr lang="en-CA" b="0" i="0" dirty="0" err="1">
                <a:solidFill>
                  <a:srgbClr val="000000"/>
                </a:solidFill>
                <a:effectLst/>
                <a:latin typeface="Arial" panose="020B0604020202020204" pitchFamily="34" charset="0"/>
              </a:rPr>
              <a:t>Opitciwan</a:t>
            </a:r>
            <a:r>
              <a:rPr lang="en-CA" b="0" i="0" dirty="0">
                <a:solidFill>
                  <a:srgbClr val="000000"/>
                </a:solidFill>
                <a:effectLst/>
                <a:latin typeface="Arial" panose="020B0604020202020204" pitchFamily="34" charset="0"/>
              </a:rPr>
              <a:t> (Quebec) sawmill is a unique joint venture that has operated successfully since 1999. The Atikamekw Council of </a:t>
            </a:r>
            <a:r>
              <a:rPr lang="en-CA" b="0" i="0" dirty="0" err="1">
                <a:solidFill>
                  <a:srgbClr val="000000"/>
                </a:solidFill>
                <a:effectLst/>
                <a:latin typeface="Arial" panose="020B0604020202020204" pitchFamily="34" charset="0"/>
              </a:rPr>
              <a:t>Obedjiwan</a:t>
            </a:r>
            <a:r>
              <a:rPr lang="en-CA" b="0" i="0" dirty="0">
                <a:solidFill>
                  <a:srgbClr val="000000"/>
                </a:solidFill>
                <a:effectLst/>
                <a:latin typeface="Arial" panose="020B0604020202020204" pitchFamily="34" charset="0"/>
              </a:rPr>
              <a:t> has a 55% interest in the joint venture, while Resolute Forest Products owns 45%.</a:t>
            </a:r>
            <a:endParaRPr lang="en-CA" b="0" i="0" dirty="0">
              <a:solidFill>
                <a:srgbClr val="666666"/>
              </a:solidFill>
              <a:effectLst/>
              <a:latin typeface="open sans"/>
            </a:endParaRPr>
          </a:p>
          <a:p>
            <a:endParaRPr lang="en-CA" b="0" i="0" dirty="0">
              <a:solidFill>
                <a:srgbClr val="666666"/>
              </a:solidFill>
              <a:effectLst/>
              <a:latin typeface="open sans"/>
            </a:endParaRPr>
          </a:p>
          <a:p>
            <a:r>
              <a:rPr lang="en-CA" b="0" i="0" dirty="0" err="1">
                <a:solidFill>
                  <a:srgbClr val="666666"/>
                </a:solidFill>
                <a:effectLst/>
                <a:latin typeface="open sans"/>
              </a:rPr>
              <a:t>NorSask</a:t>
            </a:r>
            <a:r>
              <a:rPr lang="en-CA" b="0" i="0" dirty="0">
                <a:solidFill>
                  <a:srgbClr val="666666"/>
                </a:solidFill>
                <a:effectLst/>
                <a:latin typeface="open sans"/>
              </a:rPr>
              <a:t>, is owned by the Meadow Lake Tribal Council (MLTC) and is the largest First Nations-owned sawmill in Canada. </a:t>
            </a:r>
            <a:r>
              <a:rPr lang="en-CA" b="0" i="0" dirty="0" err="1">
                <a:solidFill>
                  <a:srgbClr val="666666"/>
                </a:solidFill>
                <a:effectLst/>
                <a:latin typeface="open sans"/>
              </a:rPr>
              <a:t>Mistik</a:t>
            </a:r>
            <a:r>
              <a:rPr lang="en-CA" b="0" i="0" dirty="0">
                <a:solidFill>
                  <a:srgbClr val="666666"/>
                </a:solidFill>
                <a:effectLst/>
                <a:latin typeface="open sans"/>
              </a:rPr>
              <a:t> Management Ltd., a woodlands management company, provides timber and forestry services to its owners: </a:t>
            </a:r>
            <a:r>
              <a:rPr lang="en-CA" b="0" i="0" dirty="0" err="1">
                <a:solidFill>
                  <a:srgbClr val="666666"/>
                </a:solidFill>
                <a:effectLst/>
                <a:latin typeface="open sans"/>
              </a:rPr>
              <a:t>NorSask</a:t>
            </a:r>
            <a:r>
              <a:rPr lang="en-CA" b="0" i="0" dirty="0">
                <a:solidFill>
                  <a:srgbClr val="666666"/>
                </a:solidFill>
                <a:effectLst/>
                <a:latin typeface="open sans"/>
              </a:rPr>
              <a:t> Forest Products and Meadow Lake Mechanical Pulp Inc..</a:t>
            </a:r>
          </a:p>
          <a:p>
            <a:endParaRPr lang="en-CA" b="0" i="0" dirty="0">
              <a:solidFill>
                <a:srgbClr val="666666"/>
              </a:solidFill>
              <a:effectLst/>
              <a:latin typeface="open sans"/>
            </a:endParaRPr>
          </a:p>
          <a:p>
            <a:r>
              <a:rPr lang="en-CA" b="0" i="0" dirty="0" err="1">
                <a:solidFill>
                  <a:srgbClr val="FFFFFF"/>
                </a:solidFill>
                <a:effectLst/>
                <a:latin typeface="Arvo"/>
              </a:rPr>
              <a:t>Stuwix</a:t>
            </a:r>
            <a:r>
              <a:rPr lang="en-CA" b="0" i="0" dirty="0">
                <a:solidFill>
                  <a:srgbClr val="FFFFFF"/>
                </a:solidFill>
                <a:effectLst/>
                <a:latin typeface="Arvo"/>
              </a:rPr>
              <a:t> Resources Ltd. (</a:t>
            </a:r>
            <a:r>
              <a:rPr lang="en-CA" b="0" i="0" dirty="0" err="1">
                <a:solidFill>
                  <a:srgbClr val="FFFFFF"/>
                </a:solidFill>
                <a:effectLst/>
                <a:latin typeface="Arvo"/>
              </a:rPr>
              <a:t>Stuwix</a:t>
            </a:r>
            <a:r>
              <a:rPr lang="en-CA" b="0" i="0" dirty="0">
                <a:solidFill>
                  <a:srgbClr val="FFFFFF"/>
                </a:solidFill>
                <a:effectLst/>
                <a:latin typeface="Arvo"/>
              </a:rPr>
              <a:t>) is a forest company in the Merritt area that is jointly owned and operated by eight First Nation Bands</a:t>
            </a:r>
            <a:r>
              <a:rPr lang="en-CA" b="0" i="0" dirty="0">
                <a:solidFill>
                  <a:srgbClr val="666666"/>
                </a:solidFill>
                <a:effectLst/>
                <a:latin typeface="open sans"/>
              </a:rPr>
              <a:t>. </a:t>
            </a:r>
            <a:r>
              <a:rPr lang="en-CA" b="0" i="0" dirty="0" err="1">
                <a:solidFill>
                  <a:srgbClr val="FFFFFF"/>
                </a:solidFill>
                <a:effectLst/>
                <a:latin typeface="Arvo"/>
              </a:rPr>
              <a:t>Stuwix</a:t>
            </a:r>
            <a:r>
              <a:rPr lang="en-CA" b="0" i="0" dirty="0">
                <a:solidFill>
                  <a:srgbClr val="FFFFFF"/>
                </a:solidFill>
                <a:effectLst/>
                <a:latin typeface="Arvo"/>
              </a:rPr>
              <a:t> is profitable and generating revenue for the Bands. In addition to providing employment for hundreds of Indigenous people in the Merritt area, </a:t>
            </a:r>
            <a:r>
              <a:rPr lang="en-CA" b="0" i="0" dirty="0" err="1">
                <a:solidFill>
                  <a:srgbClr val="FFFFFF"/>
                </a:solidFill>
                <a:effectLst/>
                <a:latin typeface="Arvo"/>
              </a:rPr>
              <a:t>Stuwix</a:t>
            </a:r>
            <a:r>
              <a:rPr lang="en-CA" b="0" i="0" dirty="0">
                <a:solidFill>
                  <a:srgbClr val="FFFFFF"/>
                </a:solidFill>
                <a:effectLst/>
                <a:latin typeface="Arvo"/>
              </a:rPr>
              <a:t> is also working with other First Nations to help them realize the full value of their forest licenses.</a:t>
            </a:r>
          </a:p>
          <a:p>
            <a:pPr marL="0" lvl="0" indent="0">
              <a:lnSpc>
                <a:spcPct val="107000"/>
              </a:lnSpc>
              <a:spcAft>
                <a:spcPts val="600"/>
              </a:spcAft>
              <a:buFont typeface="Symbol" panose="05050102010706020507" pitchFamily="18" charset="2"/>
              <a:buNone/>
            </a:pPr>
            <a:endParaRPr lang="en-CA" sz="1200" b="0" i="0" dirty="0">
              <a:solidFill>
                <a:srgbClr val="FFFFFF"/>
              </a:solidFill>
              <a:effectLst/>
              <a:latin typeface="Arvo"/>
              <a:ea typeface="+mn-ea"/>
              <a:cs typeface="+mn-cs"/>
            </a:endParaRPr>
          </a:p>
          <a:p>
            <a:pPr marL="0" lvl="0" indent="0">
              <a:lnSpc>
                <a:spcPct val="107000"/>
              </a:lnSpc>
              <a:spcAft>
                <a:spcPts val="60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National Aboriginal Forestry Association (NAFA) published the 5</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800" dirty="0">
                <a:effectLst/>
                <a:latin typeface="Calibri" panose="020F0502020204030204" pitchFamily="34" charset="0"/>
                <a:ea typeface="Calibri" panose="020F0502020204030204" pitchFamily="34" charset="0"/>
                <a:cs typeface="Times New Roman" panose="02020603050405020304" pitchFamily="18" charset="0"/>
              </a:rPr>
              <a:t> edition of their report on Indigenous-held Forest Tenures in Canada. A significant improvement has occurred across Canada since the early 1980s when under 100,000 m</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yr</a:t>
            </a:r>
            <a:r>
              <a:rPr lang="en-US" sz="1800" dirty="0">
                <a:effectLst/>
                <a:latin typeface="Calibri" panose="020F0502020204030204" pitchFamily="34" charset="0"/>
                <a:ea typeface="Calibri" panose="020F0502020204030204" pitchFamily="34" charset="0"/>
                <a:cs typeface="Times New Roman" panose="02020603050405020304" pitchFamily="18" charset="0"/>
              </a:rPr>
              <a:t> was allocated to Indigenous peoples. This is now nearing 20,000,000 m</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3</a:t>
            </a:r>
            <a:r>
              <a:rPr lang="en-US" sz="1800" dirty="0">
                <a:effectLst/>
                <a:latin typeface="Calibri" panose="020F0502020204030204" pitchFamily="34" charset="0"/>
                <a:ea typeface="Calibri" panose="020F0502020204030204" pitchFamily="34" charset="0"/>
                <a:cs typeface="Times New Roman" panose="02020603050405020304" pitchFamily="18" charset="0"/>
              </a:rPr>
              <a:t>/yr.</a:t>
            </a:r>
            <a:endParaRPr lang="fr-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F2010-84D2-4501-9DD2-126EA58584EA}" type="slidenum">
              <a:rPr kumimoji="0" lang="fr-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463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B5BA24A-71BB-44F5-825F-D9C007A3B1D1}" type="slidenum">
              <a:rPr lang="en-CA" smtClean="0"/>
              <a:t>26</a:t>
            </a:fld>
            <a:endParaRPr lang="en-CA"/>
          </a:p>
        </p:txBody>
      </p:sp>
    </p:spTree>
    <p:extLst>
      <p:ext uri="{BB962C8B-B14F-4D97-AF65-F5344CB8AC3E}">
        <p14:creationId xmlns:p14="http://schemas.microsoft.com/office/powerpoint/2010/main" val="3745925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Pandémie</a:t>
            </a:r>
            <a:r>
              <a:rPr lang="en-CA" dirty="0"/>
              <a:t>. </a:t>
            </a:r>
            <a:r>
              <a:rPr lang="en-CA" dirty="0" err="1"/>
              <a:t>Réaliser</a:t>
            </a:r>
            <a:r>
              <a:rPr lang="en-CA" dirty="0"/>
              <a:t> que les </a:t>
            </a:r>
            <a:r>
              <a:rPr lang="en-CA" dirty="0" err="1"/>
              <a:t>produits</a:t>
            </a:r>
            <a:r>
              <a:rPr lang="en-CA" dirty="0"/>
              <a:t> </a:t>
            </a:r>
            <a:r>
              <a:rPr lang="en-CA" dirty="0" err="1"/>
              <a:t>forestiers</a:t>
            </a:r>
            <a:r>
              <a:rPr lang="en-CA" dirty="0"/>
              <a:t> </a:t>
            </a:r>
            <a:r>
              <a:rPr lang="en-CA" dirty="0" err="1"/>
              <a:t>sont</a:t>
            </a:r>
            <a:r>
              <a:rPr lang="en-CA" dirty="0"/>
              <a:t> </a:t>
            </a:r>
            <a:r>
              <a:rPr lang="en-CA" dirty="0" err="1"/>
              <a:t>essentiels</a:t>
            </a:r>
            <a:r>
              <a:rPr lang="en-CA" dirty="0"/>
              <a:t> dans </a:t>
            </a:r>
            <a:r>
              <a:rPr lang="en-CA" dirty="0" err="1"/>
              <a:t>nos</a:t>
            </a:r>
            <a:r>
              <a:rPr lang="en-CA" dirty="0"/>
              <a:t> vies. </a:t>
            </a:r>
          </a:p>
          <a:p>
            <a:endParaRPr lang="en-CA" dirty="0"/>
          </a:p>
          <a:p>
            <a:r>
              <a:rPr lang="en-CA" dirty="0"/>
              <a:t>3M fibre Canadienne</a:t>
            </a:r>
          </a:p>
          <a:p>
            <a:endParaRPr lang="en-CA" dirty="0"/>
          </a:p>
          <a:p>
            <a:r>
              <a:rPr lang="en-CA" dirty="0" err="1"/>
              <a:t>Panique</a:t>
            </a:r>
            <a:r>
              <a:rPr lang="en-CA" dirty="0"/>
              <a:t> papier de toilette </a:t>
            </a:r>
          </a:p>
          <a:p>
            <a:endParaRPr lang="en-CA" dirty="0"/>
          </a:p>
          <a:p>
            <a:r>
              <a:rPr lang="en-CA" dirty="0" err="1"/>
              <a:t>Flambée</a:t>
            </a:r>
            <a:r>
              <a:rPr lang="en-CA" dirty="0"/>
              <a:t> </a:t>
            </a:r>
            <a:r>
              <a:rPr lang="en-CA" dirty="0" err="1"/>
              <a:t>bois</a:t>
            </a:r>
            <a:r>
              <a:rPr lang="en-CA" dirty="0"/>
              <a:t> d’oeuvre</a:t>
            </a:r>
          </a:p>
        </p:txBody>
      </p:sp>
      <p:sp>
        <p:nvSpPr>
          <p:cNvPr id="4" name="Slide Number Placeholder 3"/>
          <p:cNvSpPr>
            <a:spLocks noGrp="1"/>
          </p:cNvSpPr>
          <p:nvPr>
            <p:ph type="sldNum" sz="quarter" idx="5"/>
          </p:nvPr>
        </p:nvSpPr>
        <p:spPr/>
        <p:txBody>
          <a:bodyPr/>
          <a:lstStyle/>
          <a:p>
            <a:fld id="{1B5BA24A-71BB-44F5-825F-D9C007A3B1D1}" type="slidenum">
              <a:rPr lang="en-CA" smtClean="0"/>
              <a:t>3</a:t>
            </a:fld>
            <a:endParaRPr lang="en-CA"/>
          </a:p>
        </p:txBody>
      </p:sp>
    </p:spTree>
    <p:extLst>
      <p:ext uri="{BB962C8B-B14F-4D97-AF65-F5344CB8AC3E}">
        <p14:creationId xmlns:p14="http://schemas.microsoft.com/office/powerpoint/2010/main" val="239678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Réalisé</a:t>
            </a:r>
            <a:r>
              <a:rPr lang="en-CA" dirty="0"/>
              <a:t> </a:t>
            </a:r>
            <a:r>
              <a:rPr lang="en-CA" dirty="0" err="1"/>
              <a:t>l’importance</a:t>
            </a:r>
            <a:r>
              <a:rPr lang="en-CA" dirty="0"/>
              <a:t> du </a:t>
            </a:r>
            <a:r>
              <a:rPr lang="en-CA" dirty="0" err="1"/>
              <a:t>secteur</a:t>
            </a:r>
            <a:r>
              <a:rPr lang="en-CA" dirty="0"/>
              <a:t>. </a:t>
            </a:r>
          </a:p>
          <a:p>
            <a:endParaRPr lang="en-CA" dirty="0"/>
          </a:p>
          <a:p>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4</a:t>
            </a:fld>
            <a:endParaRPr lang="en-CA"/>
          </a:p>
        </p:txBody>
      </p:sp>
    </p:spTree>
    <p:extLst>
      <p:ext uri="{BB962C8B-B14F-4D97-AF65-F5344CB8AC3E}">
        <p14:creationId xmlns:p14="http://schemas.microsoft.com/office/powerpoint/2010/main" val="1950554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dirty="0">
                <a:solidFill>
                  <a:srgbClr val="333333"/>
                </a:solidFill>
                <a:effectLst/>
                <a:latin typeface="Noto Sans" panose="020B0502040504020204" pitchFamily="34" charset="0"/>
              </a:rPr>
              <a:t>Plus de 23 millions de personnes vivent dans les forêts ou à proximité des forêts au Canada (environ les deux tiers de la population totale).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0" i="0" dirty="0">
              <a:solidFill>
                <a:srgbClr val="333333"/>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CA" b="0" i="0" dirty="0">
                <a:solidFill>
                  <a:srgbClr val="333333"/>
                </a:solidFill>
                <a:effectLst/>
                <a:latin typeface="Noto Sans" panose="020B0502040504020204" pitchFamily="34" charset="0"/>
              </a:rPr>
              <a:t>70% communautés autochtones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b="0" i="0" dirty="0">
              <a:solidFill>
                <a:srgbClr val="333333"/>
              </a:solidFill>
              <a:effectLst/>
              <a:latin typeface="Noto Sans" panose="020B0502040504020204" pitchFamily="34" charset="0"/>
            </a:endParaRPr>
          </a:p>
          <a:p>
            <a:pPr algn="l">
              <a:buFont typeface="Arial" panose="020B0604020202020204" pitchFamily="34" charset="0"/>
              <a:buNone/>
            </a:pPr>
            <a:r>
              <a:rPr lang="fr-CA" b="0" i="0" dirty="0">
                <a:solidFill>
                  <a:srgbClr val="333333"/>
                </a:solidFill>
                <a:effectLst/>
                <a:latin typeface="Noto Sans" panose="020B0502040504020204" pitchFamily="34" charset="0"/>
              </a:rPr>
              <a:t>L’industrie canadienne des produits forestiers est le moteur économique de plus de 600 localités</a:t>
            </a:r>
          </a:p>
          <a:p>
            <a:pPr algn="l">
              <a:buFont typeface="Arial" panose="020B0604020202020204" pitchFamily="34" charset="0"/>
              <a:buChar char="•"/>
            </a:pPr>
            <a:endParaRPr lang="fr-CA" b="0" i="0" dirty="0">
              <a:solidFill>
                <a:srgbClr val="333333"/>
              </a:solidFill>
              <a:effectLst/>
              <a:latin typeface="Noto Sans" panose="020B0502040504020204" pitchFamily="34" charset="0"/>
            </a:endParaRPr>
          </a:p>
          <a:p>
            <a:pPr algn="l">
              <a:buFont typeface="Arial" panose="020B0604020202020204" pitchFamily="34" charset="0"/>
              <a:buNone/>
            </a:pPr>
            <a:r>
              <a:rPr lang="fr-CA" b="1" i="0" dirty="0">
                <a:solidFill>
                  <a:srgbClr val="333333"/>
                </a:solidFill>
                <a:effectLst/>
                <a:latin typeface="Lato" panose="020F0502020204030203" pitchFamily="34" charset="0"/>
              </a:rPr>
              <a:t>44 % de la population active du secteur forestier canadien vit dans des communautés rurales</a:t>
            </a:r>
          </a:p>
          <a:p>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5</a:t>
            </a:fld>
            <a:endParaRPr lang="en-CA"/>
          </a:p>
        </p:txBody>
      </p:sp>
    </p:spTree>
    <p:extLst>
      <p:ext uri="{BB962C8B-B14F-4D97-AF65-F5344CB8AC3E}">
        <p14:creationId xmlns:p14="http://schemas.microsoft.com/office/powerpoint/2010/main" val="3602820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333333"/>
                </a:solidFill>
                <a:effectLst/>
                <a:latin typeface="Noto Sans" panose="020B0502040504020204" pitchFamily="34" charset="0"/>
              </a:rPr>
              <a:t>Dans les collectivités où le secteur forestier fournit une grande part des emplois et des revenus, les problèmes qui ont une incidence sur le secteur forestier peuvent toucher l’ensemble de la collectivité.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0" dirty="0">
              <a:solidFill>
                <a:srgbClr val="333333"/>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err="1">
                <a:solidFill>
                  <a:srgbClr val="333333"/>
                </a:solidFill>
                <a:effectLst/>
                <a:latin typeface="Noto Sans" panose="020B0502040504020204" pitchFamily="34" charset="0"/>
              </a:rPr>
              <a:t>Avrim</a:t>
            </a:r>
            <a:r>
              <a:rPr lang="fr-CA" b="0" i="0" dirty="0">
                <a:solidFill>
                  <a:srgbClr val="333333"/>
                </a:solidFill>
                <a:effectLst/>
                <a:latin typeface="Noto Sans" panose="020B0502040504020204" pitchFamily="34" charset="0"/>
              </a:rPr>
              <a:t> – impacts des règlementation sur la santé de tous oui, mais aussi sur la santé de membres des communautés impactés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0" dirty="0">
              <a:solidFill>
                <a:srgbClr val="333333"/>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333333"/>
                </a:solidFill>
                <a:effectLst/>
                <a:latin typeface="Noto Sans" panose="020B0502040504020204" pitchFamily="34" charset="0"/>
              </a:rPr>
              <a:t>Derek – </a:t>
            </a:r>
            <a:r>
              <a:rPr lang="fr-CA" sz="1800" dirty="0">
                <a:effectLst/>
                <a:latin typeface="Calibri" panose="020F0502020204030204" pitchFamily="34" charset="0"/>
                <a:ea typeface="Calibri" panose="020F0502020204030204" pitchFamily="34" charset="0"/>
                <a:cs typeface="Times New Roman" panose="02020603050405020304" pitchFamily="18" charset="0"/>
              </a:rPr>
              <a:t>fermeture d’usine et son père a perdu son emploi a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Smooth</a:t>
            </a:r>
            <a:r>
              <a:rPr lang="fr-CA" sz="1800" dirty="0">
                <a:effectLst/>
                <a:latin typeface="Calibri" panose="020F0502020204030204" pitchFamily="34" charset="0"/>
                <a:ea typeface="Calibri" panose="020F0502020204030204" pitchFamily="34" charset="0"/>
                <a:cs typeface="Times New Roman" panose="02020603050405020304" pitchFamily="18" charset="0"/>
              </a:rPr>
              <a:t> Rock </a:t>
            </a:r>
            <a:r>
              <a:rPr lang="fr-CA" sz="1800" dirty="0" err="1">
                <a:effectLst/>
                <a:latin typeface="Calibri" panose="020F0502020204030204" pitchFamily="34" charset="0"/>
                <a:ea typeface="Calibri" panose="020F0502020204030204" pitchFamily="34" charset="0"/>
                <a:cs typeface="Times New Roman" panose="02020603050405020304" pitchFamily="18" charset="0"/>
              </a:rPr>
              <a:t>Falls</a:t>
            </a:r>
            <a:r>
              <a:rPr lang="fr-CA" sz="1800" dirty="0">
                <a:effectLst/>
                <a:latin typeface="Calibri" panose="020F0502020204030204" pitchFamily="34" charset="0"/>
                <a:ea typeface="Calibri" panose="020F0502020204030204" pitchFamily="34" charset="0"/>
                <a:cs typeface="Times New Roman" panose="02020603050405020304" pitchFamily="18" charset="0"/>
              </a:rPr>
              <a:t> dans une usine de boîtes de carton – </a:t>
            </a:r>
            <a:r>
              <a:rPr lang="fr-CA" sz="2800" b="0" i="0" dirty="0">
                <a:solidFill>
                  <a:srgbClr val="333333"/>
                </a:solidFill>
                <a:effectLst/>
                <a:latin typeface="usual"/>
              </a:rPr>
              <a:t>des emplois aux familles dans des localités qui en ont bien besoin</a:t>
            </a:r>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6</a:t>
            </a:fld>
            <a:endParaRPr lang="en-CA"/>
          </a:p>
        </p:txBody>
      </p:sp>
    </p:spTree>
    <p:extLst>
      <p:ext uri="{BB962C8B-B14F-4D97-AF65-F5344CB8AC3E}">
        <p14:creationId xmlns:p14="http://schemas.microsoft.com/office/powerpoint/2010/main" val="4226474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333333"/>
                </a:solidFill>
                <a:effectLst/>
                <a:latin typeface="Noto Sans" panose="020B0502040504020204" pitchFamily="34" charset="0"/>
              </a:rPr>
              <a:t>Près de 2 % de la population canadienne (700 000 personnes) habite dans ces collectivités qui dépendent des forêts.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i="0" dirty="0">
              <a:solidFill>
                <a:srgbClr val="333333"/>
              </a:solidFill>
              <a:effectLst/>
              <a:latin typeface="Noto Sans" panose="020B050204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333333"/>
                </a:solidFill>
                <a:effectLst/>
                <a:latin typeface="Noto Sans" panose="020B0502040504020204" pitchFamily="34" charset="0"/>
              </a:rPr>
              <a:t>La méthode est basée sur l’indice de dépendance sectorielle (IDS) = revenus et emplois</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333333"/>
                </a:solidFill>
                <a:effectLst/>
                <a:latin typeface="Noto Sans" panose="020B0502040504020204" pitchFamily="34" charset="0"/>
              </a:rPr>
              <a:t>En plus du rôle important qu’elles jouent dans les économies locales, les forêts sont au cœur de la santé et du bien-être de tous les Canadiens.</a:t>
            </a:r>
          </a:p>
          <a:p>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7</a:t>
            </a:fld>
            <a:endParaRPr lang="en-CA"/>
          </a:p>
        </p:txBody>
      </p:sp>
    </p:spTree>
    <p:extLst>
      <p:ext uri="{BB962C8B-B14F-4D97-AF65-F5344CB8AC3E}">
        <p14:creationId xmlns:p14="http://schemas.microsoft.com/office/powerpoint/2010/main" val="3801742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0" i="0" dirty="0">
                <a:solidFill>
                  <a:srgbClr val="333333"/>
                </a:solidFill>
                <a:effectLst/>
                <a:latin typeface="usual"/>
              </a:rPr>
              <a:t>12 % du PIB manufacturier du pays</a:t>
            </a:r>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8</a:t>
            </a:fld>
            <a:endParaRPr lang="en-CA"/>
          </a:p>
        </p:txBody>
      </p:sp>
    </p:spTree>
    <p:extLst>
      <p:ext uri="{BB962C8B-B14F-4D97-AF65-F5344CB8AC3E}">
        <p14:creationId xmlns:p14="http://schemas.microsoft.com/office/powerpoint/2010/main" val="2814942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CA" b="0" i="0" dirty="0">
                <a:solidFill>
                  <a:srgbClr val="FFFFFF"/>
                </a:solidFill>
                <a:effectLst/>
                <a:latin typeface="usual"/>
              </a:rPr>
              <a:t>Notre secteur est l’un des plus grands employeurs au Canada, ayant des activités dans 600 localités et fournissant 230 000 emplois directs et 600 000 emplois indirects d’un océan à l’autre; il représente 12 pour cent du PIB manufacturier du Canada.</a:t>
            </a:r>
          </a:p>
          <a:p>
            <a:endParaRPr lang="fr-CA" b="0" i="0" dirty="0">
              <a:solidFill>
                <a:srgbClr val="FFFFFF"/>
              </a:solidFill>
              <a:effectLst/>
              <a:latin typeface="usu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333333"/>
                </a:solidFill>
                <a:effectLst/>
                <a:latin typeface="Noto Sans" panose="020B0502040504020204" pitchFamily="34" charset="0"/>
              </a:rPr>
              <a:t>Avec plus d’emplois par unité de production que les autres grands secteurs des ressources, le secteur forestier est particulièrement important dans les régions rurales et éloignées où peu d’autres industries opèrent.</a:t>
            </a:r>
          </a:p>
          <a:p>
            <a:br>
              <a:rPr lang="fr-CA" b="0" i="0" dirty="0">
                <a:solidFill>
                  <a:srgbClr val="FFFFFF"/>
                </a:solidFill>
                <a:effectLst/>
                <a:latin typeface="usual"/>
              </a:rPr>
            </a:br>
            <a:endParaRPr lang="en-CA" dirty="0"/>
          </a:p>
        </p:txBody>
      </p:sp>
      <p:sp>
        <p:nvSpPr>
          <p:cNvPr id="4" name="Slide Number Placeholder 3"/>
          <p:cNvSpPr>
            <a:spLocks noGrp="1"/>
          </p:cNvSpPr>
          <p:nvPr>
            <p:ph type="sldNum" sz="quarter" idx="5"/>
          </p:nvPr>
        </p:nvSpPr>
        <p:spPr/>
        <p:txBody>
          <a:bodyPr/>
          <a:lstStyle/>
          <a:p>
            <a:fld id="{1B5BA24A-71BB-44F5-825F-D9C007A3B1D1}" type="slidenum">
              <a:rPr lang="en-CA" smtClean="0"/>
              <a:t>9</a:t>
            </a:fld>
            <a:endParaRPr lang="en-CA"/>
          </a:p>
        </p:txBody>
      </p:sp>
    </p:spTree>
    <p:extLst>
      <p:ext uri="{BB962C8B-B14F-4D97-AF65-F5344CB8AC3E}">
        <p14:creationId xmlns:p14="http://schemas.microsoft.com/office/powerpoint/2010/main" val="34925792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FPAC.APFC" TargetMode="External"/><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hyperlink" Target="https://twitter.com/FPAC_APFC/" TargetMode="External"/><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s://www.facebook.com/FPAC.APFC" TargetMode="External"/><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hyperlink" Target="https://twitter.com/FPAC_APFC/" TargetMode="External"/><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s://www.facebook.com/FPAC.APFC" TargetMode="External"/><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hyperlink" Target="https://twitter.com/FPAC_APFC/" TargetMode="External"/><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9066" y="346193"/>
            <a:ext cx="6525684" cy="3966163"/>
          </a:xfrm>
        </p:spPr>
        <p:txBody>
          <a:bodyPr>
            <a:normAutofit/>
          </a:bodyPr>
          <a:lstStyle>
            <a:lvl1pPr algn="r">
              <a:defRPr sz="5867">
                <a:solidFill>
                  <a:srgbClr val="CDDA47"/>
                </a:solidFill>
              </a:defRPr>
            </a:lvl1pPr>
          </a:lstStyle>
          <a:p>
            <a:r>
              <a:rPr lang="en-US" dirty="0"/>
              <a:t>Click to edit Master title style</a:t>
            </a:r>
          </a:p>
        </p:txBody>
      </p:sp>
      <p:sp>
        <p:nvSpPr>
          <p:cNvPr id="3" name="Subtitle 2"/>
          <p:cNvSpPr>
            <a:spLocks noGrp="1"/>
          </p:cNvSpPr>
          <p:nvPr>
            <p:ph type="subTitle" idx="1"/>
          </p:nvPr>
        </p:nvSpPr>
        <p:spPr>
          <a:xfrm>
            <a:off x="5764859" y="4703705"/>
            <a:ext cx="5569891" cy="842904"/>
          </a:xfrm>
        </p:spPr>
        <p:txBody>
          <a:bodyPr>
            <a:normAutofit/>
          </a:bodyPr>
          <a:lstStyle>
            <a:lvl1pPr marL="0" indent="0" algn="r">
              <a:buNone/>
              <a:defRPr sz="1867" b="1" baseline="0">
                <a:solidFill>
                  <a:srgbClr val="ADD8AD"/>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16634473"/>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E708AACE-3DD1-4B4D-942C-1DE2D9A17914}" type="slidenum">
              <a:rPr lang="en-US" altLang="en-US"/>
              <a:pPr>
                <a:defRPr/>
              </a:pPr>
              <a:t>‹#›</a:t>
            </a:fld>
            <a:endParaRPr lang="en-US" altLang="en-US"/>
          </a:p>
        </p:txBody>
      </p:sp>
    </p:spTree>
    <p:extLst>
      <p:ext uri="{BB962C8B-B14F-4D97-AF65-F5344CB8AC3E}">
        <p14:creationId xmlns:p14="http://schemas.microsoft.com/office/powerpoint/2010/main" val="26125621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244F8DC8-4CBB-452F-962C-22A16FC8E6D1}" type="slidenum">
              <a:rPr lang="en-US" altLang="en-US"/>
              <a:pPr>
                <a:defRPr/>
              </a:pPr>
              <a:t>‹#›</a:t>
            </a:fld>
            <a:endParaRPr lang="en-US" altLang="en-US"/>
          </a:p>
        </p:txBody>
      </p:sp>
    </p:spTree>
    <p:extLst>
      <p:ext uri="{BB962C8B-B14F-4D97-AF65-F5344CB8AC3E}">
        <p14:creationId xmlns:p14="http://schemas.microsoft.com/office/powerpoint/2010/main" val="3806763590"/>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A3F03055-C8A9-4A04-B1A7-F23AA0504CF5}" type="slidenum">
              <a:rPr lang="en-US" altLang="en-US"/>
              <a:pPr>
                <a:defRPr/>
              </a:pPr>
              <a:t>‹#›</a:t>
            </a:fld>
            <a:endParaRPr lang="en-US" altLang="en-US"/>
          </a:p>
        </p:txBody>
      </p:sp>
    </p:spTree>
    <p:extLst>
      <p:ext uri="{BB962C8B-B14F-4D97-AF65-F5344CB8AC3E}">
        <p14:creationId xmlns:p14="http://schemas.microsoft.com/office/powerpoint/2010/main" val="230851569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1" y="787400"/>
            <a:ext cx="5245100" cy="2177816"/>
          </a:xfrm>
          <a:effectLst>
            <a:outerShdw blurRad="95250" dist="38100" dir="2700000" algn="tl" rotWithShape="0">
              <a:srgbClr val="000000">
                <a:alpha val="15000"/>
              </a:srgbClr>
            </a:outerShdw>
          </a:effectLst>
        </p:spPr>
        <p:txBody>
          <a:bodyPr anchor="t">
            <a:normAutofit/>
          </a:bodyPr>
          <a:lstStyle>
            <a:lvl1pPr algn="r">
              <a:lnSpc>
                <a:spcPct val="120000"/>
              </a:lnSpc>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82B991EF-F5AB-45B7-A765-56256166F4FE}" type="slidenum">
              <a:rPr lang="en-US" altLang="en-US"/>
              <a:pPr>
                <a:defRPr/>
              </a:pPr>
              <a:t>‹#›</a:t>
            </a:fld>
            <a:endParaRPr lang="en-US" altLang="en-US"/>
          </a:p>
        </p:txBody>
      </p:sp>
    </p:spTree>
    <p:extLst>
      <p:ext uri="{BB962C8B-B14F-4D97-AF65-F5344CB8AC3E}">
        <p14:creationId xmlns:p14="http://schemas.microsoft.com/office/powerpoint/2010/main" val="408221734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1" y="3429000"/>
            <a:ext cx="5245100" cy="2177816"/>
          </a:xfrm>
          <a:effectLst>
            <a:outerShdw blurRad="69850" dist="38100" dir="2700000" algn="tl" rotWithShape="0">
              <a:srgbClr val="000000">
                <a:alpha val="21000"/>
              </a:srgbClr>
            </a:outerShdw>
          </a:effectLst>
        </p:spPr>
        <p:txBody>
          <a:bodyPr anchor="t">
            <a:normAutofit/>
          </a:bodyPr>
          <a:lstStyle>
            <a:lvl1pPr algn="r">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312179CA-3BD5-4DF6-B4ED-78D9A6E21A83}" type="slidenum">
              <a:rPr lang="en-US" altLang="en-US"/>
              <a:pPr>
                <a:defRPr/>
              </a:pPr>
              <a:t>‹#›</a:t>
            </a:fld>
            <a:endParaRPr lang="en-US" altLang="en-US"/>
          </a:p>
        </p:txBody>
      </p:sp>
    </p:spTree>
    <p:extLst>
      <p:ext uri="{BB962C8B-B14F-4D97-AF65-F5344CB8AC3E}">
        <p14:creationId xmlns:p14="http://schemas.microsoft.com/office/powerpoint/2010/main" val="215008542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1" y="3429000"/>
            <a:ext cx="5245100" cy="2177816"/>
          </a:xfrm>
          <a:effectLst>
            <a:outerShdw blurRad="95250" dist="38100" dir="2700000" algn="tl" rotWithShape="0">
              <a:srgbClr val="000000">
                <a:alpha val="15000"/>
              </a:srgbClr>
            </a:outerShdw>
          </a:effectLst>
        </p:spPr>
        <p:txBody>
          <a:bodyPr anchor="t">
            <a:normAutofit/>
          </a:bodyPr>
          <a:lstStyle>
            <a:lvl1pPr algn="r">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DD70C8C7-0841-43C1-BB25-70D168198282}" type="slidenum">
              <a:rPr lang="en-US" altLang="en-US"/>
              <a:pPr>
                <a:defRPr/>
              </a:pPr>
              <a:t>‹#›</a:t>
            </a:fld>
            <a:endParaRPr lang="en-US" altLang="en-US"/>
          </a:p>
        </p:txBody>
      </p:sp>
    </p:spTree>
    <p:extLst>
      <p:ext uri="{BB962C8B-B14F-4D97-AF65-F5344CB8AC3E}">
        <p14:creationId xmlns:p14="http://schemas.microsoft.com/office/powerpoint/2010/main" val="3307670122"/>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1" y="3429000"/>
            <a:ext cx="5245100" cy="2177816"/>
          </a:xfrm>
          <a:effectLst>
            <a:outerShdw blurRad="95250" dist="38100" dir="2700000" algn="tl" rotWithShape="0">
              <a:srgbClr val="000000">
                <a:alpha val="15000"/>
              </a:srgbClr>
            </a:outerShdw>
          </a:effectLst>
        </p:spPr>
        <p:txBody>
          <a:bodyPr>
            <a:normAutofit/>
          </a:bodyPr>
          <a:lstStyle>
            <a:lvl1pPr algn="r">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F877737F-00E3-4DF4-A30A-7E7895DDAFAE}" type="slidenum">
              <a:rPr lang="en-US" altLang="en-US"/>
              <a:pPr>
                <a:defRPr/>
              </a:pPr>
              <a:t>‹#›</a:t>
            </a:fld>
            <a:endParaRPr lang="en-US" altLang="en-US"/>
          </a:p>
        </p:txBody>
      </p:sp>
    </p:spTree>
    <p:extLst>
      <p:ext uri="{BB962C8B-B14F-4D97-AF65-F5344CB8AC3E}">
        <p14:creationId xmlns:p14="http://schemas.microsoft.com/office/powerpoint/2010/main" val="142167407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444029"/>
            <a:ext cx="5892329" cy="1527763"/>
          </a:xfrm>
          <a:effectLst>
            <a:outerShdw blurRad="95250" dist="38100" dir="2700000" algn="tl" rotWithShape="0">
              <a:srgbClr val="000000">
                <a:alpha val="15000"/>
              </a:srgbClr>
            </a:outerShdw>
          </a:effectLst>
        </p:spPr>
        <p:txBody>
          <a:bodyPr anchor="t">
            <a:normAutofit/>
          </a:bodyPr>
          <a:lstStyle>
            <a:lvl1pPr>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EDC227C8-67BD-4BA2-B1D8-0DBD6410CF8C}" type="slidenum">
              <a:rPr lang="en-US" altLang="en-US"/>
              <a:pPr>
                <a:defRPr/>
              </a:pPr>
              <a:t>‹#›</a:t>
            </a:fld>
            <a:endParaRPr lang="en-US" altLang="en-US"/>
          </a:p>
        </p:txBody>
      </p:sp>
    </p:spTree>
    <p:extLst>
      <p:ext uri="{BB962C8B-B14F-4D97-AF65-F5344CB8AC3E}">
        <p14:creationId xmlns:p14="http://schemas.microsoft.com/office/powerpoint/2010/main" val="2632163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4" descr="FB.png">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30884" y="6009217"/>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twitter.png">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030884" y="6371167"/>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userDrawn="1"/>
        </p:nvSpPr>
        <p:spPr bwMode="auto">
          <a:xfrm>
            <a:off x="10261600" y="6040540"/>
            <a:ext cx="1047082" cy="256545"/>
          </a:xfrm>
          <a:prstGeom prst="rect">
            <a:avLst/>
          </a:prstGeom>
          <a:noFill/>
          <a:ln>
            <a:noFill/>
          </a:ln>
        </p:spPr>
        <p:txBody>
          <a:bodyPr wrap="none" anchor="b">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067" b="1" dirty="0">
                <a:solidFill>
                  <a:schemeClr val="bg1"/>
                </a:solidFill>
                <a:latin typeface="Arial" charset="0"/>
                <a:cs typeface="Arial" charset="0"/>
              </a:rPr>
              <a:t>/FPAC .APFC</a:t>
            </a:r>
            <a:endParaRPr lang="en-US" sz="1067" dirty="0">
              <a:solidFill>
                <a:schemeClr val="bg1"/>
              </a:solidFill>
              <a:latin typeface="Arial" charset="0"/>
              <a:cs typeface="Arial" charset="0"/>
            </a:endParaRPr>
          </a:p>
        </p:txBody>
      </p:sp>
      <p:sp>
        <p:nvSpPr>
          <p:cNvPr id="6" name="TextBox 5"/>
          <p:cNvSpPr txBox="1">
            <a:spLocks noChangeArrowheads="1"/>
          </p:cNvSpPr>
          <p:nvPr userDrawn="1"/>
        </p:nvSpPr>
        <p:spPr bwMode="auto">
          <a:xfrm>
            <a:off x="10261600" y="6379206"/>
            <a:ext cx="1178528" cy="256545"/>
          </a:xfrm>
          <a:prstGeom prst="rect">
            <a:avLst/>
          </a:prstGeom>
          <a:noFill/>
          <a:ln>
            <a:noFill/>
          </a:ln>
        </p:spPr>
        <p:txBody>
          <a:bodyPr wrap="none" anchor="b">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067" b="1" dirty="0">
                <a:solidFill>
                  <a:schemeClr val="bg1"/>
                </a:solidFill>
                <a:latin typeface="Arial" charset="0"/>
                <a:cs typeface="Arial" charset="0"/>
              </a:rPr>
              <a:t>@FPAC _APFC</a:t>
            </a:r>
            <a:endParaRPr lang="en-US" sz="1067" dirty="0">
              <a:solidFill>
                <a:schemeClr val="bg1"/>
              </a:solidFill>
              <a:latin typeface="Arial" charset="0"/>
              <a:cs typeface="Arial" charset="0"/>
            </a:endParaRPr>
          </a:p>
        </p:txBody>
      </p:sp>
      <p:sp>
        <p:nvSpPr>
          <p:cNvPr id="2" name="Title 1"/>
          <p:cNvSpPr>
            <a:spLocks noGrp="1"/>
          </p:cNvSpPr>
          <p:nvPr>
            <p:ph type="ctrTitle"/>
          </p:nvPr>
        </p:nvSpPr>
        <p:spPr>
          <a:xfrm>
            <a:off x="4809066" y="346193"/>
            <a:ext cx="6525684" cy="3254259"/>
          </a:xfrm>
        </p:spPr>
        <p:txBody>
          <a:bodyPr>
            <a:normAutofit/>
          </a:bodyPr>
          <a:lstStyle>
            <a:lvl1pPr algn="r">
              <a:defRPr sz="5867">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2865223959"/>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9066" y="346193"/>
            <a:ext cx="6525684" cy="3966163"/>
          </a:xfrm>
        </p:spPr>
        <p:txBody>
          <a:bodyPr>
            <a:normAutofit/>
          </a:bodyPr>
          <a:lstStyle>
            <a:lvl1pPr algn="r">
              <a:defRPr sz="5867">
                <a:solidFill>
                  <a:srgbClr val="CDDA47"/>
                </a:solidFill>
              </a:defRPr>
            </a:lvl1pPr>
          </a:lstStyle>
          <a:p>
            <a:r>
              <a:rPr lang="en-US"/>
              <a:t>Click to edit Master title style</a:t>
            </a:r>
            <a:endParaRPr lang="en-US" dirty="0"/>
          </a:p>
        </p:txBody>
      </p:sp>
      <p:sp>
        <p:nvSpPr>
          <p:cNvPr id="3" name="Subtitle 2"/>
          <p:cNvSpPr>
            <a:spLocks noGrp="1"/>
          </p:cNvSpPr>
          <p:nvPr>
            <p:ph type="subTitle" idx="1"/>
          </p:nvPr>
        </p:nvSpPr>
        <p:spPr>
          <a:xfrm>
            <a:off x="5764859" y="4703705"/>
            <a:ext cx="5569891" cy="842904"/>
          </a:xfrm>
        </p:spPr>
        <p:txBody>
          <a:bodyPr>
            <a:normAutofit/>
          </a:bodyPr>
          <a:lstStyle>
            <a:lvl1pPr marL="0" indent="0" algn="r">
              <a:buNone/>
              <a:defRPr sz="1867" b="1" baseline="0">
                <a:solidFill>
                  <a:srgbClr val="ADD8AD"/>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50134775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99CC7DE-6B88-469A-987F-F7BFA822EFEF}" type="slidenum">
              <a:rPr lang="en-US" altLang="en-US"/>
              <a:pPr>
                <a:defRPr/>
              </a:pPr>
              <a:t>‹#›</a:t>
            </a:fld>
            <a:endParaRPr lang="en-US" altLang="en-US"/>
          </a:p>
        </p:txBody>
      </p:sp>
    </p:spTree>
    <p:extLst>
      <p:ext uri="{BB962C8B-B14F-4D97-AF65-F5344CB8AC3E}">
        <p14:creationId xmlns:p14="http://schemas.microsoft.com/office/powerpoint/2010/main" val="364773353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02676" indent="-302676">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BB6DE63A-2515-D241-94AA-6A006E9DEE89}" type="slidenum">
              <a:rPr lang="en-US"/>
              <a:pPr>
                <a:defRPr/>
              </a:pPr>
              <a:t>‹#›</a:t>
            </a:fld>
            <a:endParaRPr lang="en-US" dirty="0"/>
          </a:p>
        </p:txBody>
      </p:sp>
    </p:spTree>
    <p:extLst>
      <p:ext uri="{BB962C8B-B14F-4D97-AF65-F5344CB8AC3E}">
        <p14:creationId xmlns:p14="http://schemas.microsoft.com/office/powerpoint/2010/main" val="3166616289"/>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85081669-EE0A-FF49-B183-FD447EBFFE6D}" type="slidenum">
              <a:rPr lang="en-US"/>
              <a:pPr>
                <a:defRPr/>
              </a:pPr>
              <a:t>‹#›</a:t>
            </a:fld>
            <a:endParaRPr lang="en-US" dirty="0"/>
          </a:p>
        </p:txBody>
      </p:sp>
    </p:spTree>
    <p:extLst>
      <p:ext uri="{BB962C8B-B14F-4D97-AF65-F5344CB8AC3E}">
        <p14:creationId xmlns:p14="http://schemas.microsoft.com/office/powerpoint/2010/main" val="356300079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0901" y="594549"/>
            <a:ext cx="9113425" cy="5016736"/>
          </a:xfrm>
        </p:spPr>
        <p:txBody>
          <a:bodyPr anchor="ctr">
            <a:normAutofit/>
          </a:bodyPr>
          <a:lstStyle>
            <a:lvl1pPr>
              <a:lnSpc>
                <a:spcPct val="80000"/>
              </a:lnSpc>
              <a:defRPr sz="8000"/>
            </a:lvl1p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2E740AEB-3383-0F49-9377-FEB73D45CD49}" type="slidenum">
              <a:rPr lang="en-US"/>
              <a:pPr>
                <a:defRPr/>
              </a:pPr>
              <a:t>‹#›</a:t>
            </a:fld>
            <a:endParaRPr lang="en-US" dirty="0"/>
          </a:p>
        </p:txBody>
      </p:sp>
    </p:spTree>
    <p:extLst>
      <p:ext uri="{BB962C8B-B14F-4D97-AF65-F5344CB8AC3E}">
        <p14:creationId xmlns:p14="http://schemas.microsoft.com/office/powerpoint/2010/main" val="2610286673"/>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899" y="1873957"/>
            <a:ext cx="7246996" cy="3175940"/>
          </a:xfrm>
          <a:effectLst>
            <a:outerShdw blurRad="95250" dist="38100" dir="2700000" algn="tl" rotWithShape="0">
              <a:srgbClr val="000000">
                <a:alpha val="15000"/>
              </a:srgbClr>
            </a:outerShdw>
          </a:effectLst>
        </p:spPr>
        <p:txBody>
          <a:bodyPr anchor="ctr">
            <a:normAutofit/>
          </a:bodyPr>
          <a:lstStyle>
            <a:lvl1pPr>
              <a:lnSpc>
                <a:spcPct val="110000"/>
              </a:lnSpc>
              <a:defRPr sz="24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DA3822FE-F48E-9E4F-8BCA-BCE6FA8D41ED}" type="slidenum">
              <a:rPr lang="en-US"/>
              <a:pPr>
                <a:defRPr/>
              </a:pPr>
              <a:t>‹#›</a:t>
            </a:fld>
            <a:endParaRPr lang="en-US" dirty="0"/>
          </a:p>
        </p:txBody>
      </p:sp>
    </p:spTree>
    <p:extLst>
      <p:ext uri="{BB962C8B-B14F-4D97-AF65-F5344CB8AC3E}">
        <p14:creationId xmlns:p14="http://schemas.microsoft.com/office/powerpoint/2010/main" val="1859393097"/>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defRPr sz="24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76AC79B9-1F83-C74B-9973-9237FD207A9E}" type="slidenum">
              <a:rPr lang="en-US"/>
              <a:pPr>
                <a:defRPr/>
              </a:pPr>
              <a:t>‹#›</a:t>
            </a:fld>
            <a:endParaRPr lang="en-US" dirty="0"/>
          </a:p>
        </p:txBody>
      </p:sp>
    </p:spTree>
    <p:extLst>
      <p:ext uri="{BB962C8B-B14F-4D97-AF65-F5344CB8AC3E}">
        <p14:creationId xmlns:p14="http://schemas.microsoft.com/office/powerpoint/2010/main" val="3317075633"/>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1" y="3429000"/>
            <a:ext cx="5245100" cy="2177816"/>
          </a:xfrm>
          <a:effectLst>
            <a:outerShdw blurRad="95250" dist="38100" dir="2700000" algn="tl" rotWithShape="0">
              <a:srgbClr val="000000">
                <a:alpha val="15000"/>
              </a:srgbClr>
            </a:outerShdw>
          </a:effectLst>
        </p:spPr>
        <p:txBody>
          <a:bodyPr anchor="t">
            <a:normAutofit/>
          </a:bodyPr>
          <a:lstStyle>
            <a:lvl1pPr algn="r">
              <a:defRPr sz="24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79FD9566-948E-3B4A-8249-1075318D4698}" type="slidenum">
              <a:rPr lang="en-US"/>
              <a:pPr>
                <a:defRPr/>
              </a:pPr>
              <a:t>‹#›</a:t>
            </a:fld>
            <a:endParaRPr lang="en-US" dirty="0"/>
          </a:p>
        </p:txBody>
      </p:sp>
    </p:spTree>
    <p:extLst>
      <p:ext uri="{BB962C8B-B14F-4D97-AF65-F5344CB8AC3E}">
        <p14:creationId xmlns:p14="http://schemas.microsoft.com/office/powerpoint/2010/main" val="3378256325"/>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85CBD8F1-0AED-8049-8FC2-09DF6479454E}" type="slidenum">
              <a:rPr lang="en-US"/>
              <a:pPr>
                <a:defRPr/>
              </a:pPr>
              <a:t>‹#›</a:t>
            </a:fld>
            <a:endParaRPr lang="en-US" dirty="0"/>
          </a:p>
        </p:txBody>
      </p:sp>
    </p:spTree>
    <p:extLst>
      <p:ext uri="{BB962C8B-B14F-4D97-AF65-F5344CB8AC3E}">
        <p14:creationId xmlns:p14="http://schemas.microsoft.com/office/powerpoint/2010/main" val="113042487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9F274BFC-88C4-9D41-A0DB-46E3EE7DF0F1}" type="slidenum">
              <a:rPr lang="en-US"/>
              <a:pPr>
                <a:defRPr/>
              </a:pPr>
              <a:t>‹#›</a:t>
            </a:fld>
            <a:endParaRPr lang="en-US" dirty="0"/>
          </a:p>
        </p:txBody>
      </p:sp>
    </p:spTree>
    <p:extLst>
      <p:ext uri="{BB962C8B-B14F-4D97-AF65-F5344CB8AC3E}">
        <p14:creationId xmlns:p14="http://schemas.microsoft.com/office/powerpoint/2010/main" val="292267796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4492DE19-661C-FD49-8D54-290958F2F751}" type="slidenum">
              <a:rPr lang="en-US"/>
              <a:pPr>
                <a:defRPr/>
              </a:pPr>
              <a:t>‹#›</a:t>
            </a:fld>
            <a:endParaRPr lang="en-US" dirty="0"/>
          </a:p>
        </p:txBody>
      </p:sp>
    </p:spTree>
    <p:extLst>
      <p:ext uri="{BB962C8B-B14F-4D97-AF65-F5344CB8AC3E}">
        <p14:creationId xmlns:p14="http://schemas.microsoft.com/office/powerpoint/2010/main" val="110947038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1" y="787400"/>
            <a:ext cx="5245100" cy="2177816"/>
          </a:xfrm>
          <a:effectLst>
            <a:outerShdw blurRad="95250" dist="38100" dir="2700000" algn="tl" rotWithShape="0">
              <a:srgbClr val="000000">
                <a:alpha val="15000"/>
              </a:srgbClr>
            </a:outerShdw>
          </a:effectLst>
        </p:spPr>
        <p:txBody>
          <a:bodyPr anchor="t">
            <a:normAutofit/>
          </a:bodyPr>
          <a:lstStyle>
            <a:lvl1pPr algn="r">
              <a:lnSpc>
                <a:spcPct val="120000"/>
              </a:lnSpc>
              <a:defRPr sz="24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pPr>
              <a:defRPr/>
            </a:pPr>
            <a:fld id="{B5E23199-7DD4-D548-8F41-F807BF44B9C7}" type="slidenum">
              <a:rPr lang="en-US"/>
              <a:pPr>
                <a:defRPr/>
              </a:pPr>
              <a:t>‹#›</a:t>
            </a:fld>
            <a:endParaRPr lang="en-US" dirty="0"/>
          </a:p>
        </p:txBody>
      </p:sp>
    </p:spTree>
    <p:extLst>
      <p:ext uri="{BB962C8B-B14F-4D97-AF65-F5344CB8AC3E}">
        <p14:creationId xmlns:p14="http://schemas.microsoft.com/office/powerpoint/2010/main" val="344706324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94606A1C-68E1-4AC9-8F23-20C4C245C9E7}" type="slidenum">
              <a:rPr lang="en-US" altLang="en-US"/>
              <a:pPr>
                <a:defRPr/>
              </a:pPr>
              <a:t>‹#›</a:t>
            </a:fld>
            <a:endParaRPr lang="en-US" altLang="en-US"/>
          </a:p>
        </p:txBody>
      </p:sp>
    </p:spTree>
    <p:extLst>
      <p:ext uri="{BB962C8B-B14F-4D97-AF65-F5344CB8AC3E}">
        <p14:creationId xmlns:p14="http://schemas.microsoft.com/office/powerpoint/2010/main" val="147610194"/>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4" descr="FB.png">
            <a:hlinkClick r:id="rId3"/>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884" y="6009217"/>
            <a:ext cx="25400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6" descr="twitter.png">
            <a:hlinkClick r:id="rId5"/>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30884" y="6371167"/>
            <a:ext cx="25400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a:off x="10261600" y="6040540"/>
            <a:ext cx="1047082" cy="256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067" b="1" dirty="0">
                <a:solidFill>
                  <a:schemeClr val="bg1"/>
                </a:solidFill>
                <a:latin typeface="Arial" charset="0"/>
                <a:cs typeface="Arial" charset="0"/>
              </a:rPr>
              <a:t>/FPAC .APFC</a:t>
            </a:r>
            <a:endParaRPr lang="en-US" sz="1067" dirty="0">
              <a:solidFill>
                <a:schemeClr val="bg1"/>
              </a:solidFill>
              <a:latin typeface="Arial" charset="0"/>
              <a:cs typeface="Arial" charset="0"/>
            </a:endParaRPr>
          </a:p>
        </p:txBody>
      </p:sp>
      <p:sp>
        <p:nvSpPr>
          <p:cNvPr id="6" name="TextBox 5"/>
          <p:cNvSpPr txBox="1">
            <a:spLocks noChangeArrowheads="1"/>
          </p:cNvSpPr>
          <p:nvPr/>
        </p:nvSpPr>
        <p:spPr bwMode="auto">
          <a:xfrm>
            <a:off x="10261600" y="6379206"/>
            <a:ext cx="1178528" cy="256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067" b="1" dirty="0">
                <a:solidFill>
                  <a:schemeClr val="bg1"/>
                </a:solidFill>
                <a:latin typeface="Arial" charset="0"/>
                <a:cs typeface="Arial" charset="0"/>
              </a:rPr>
              <a:t>@FPAC _APFC</a:t>
            </a:r>
            <a:endParaRPr lang="en-US" sz="1067" dirty="0">
              <a:solidFill>
                <a:schemeClr val="bg1"/>
              </a:solidFill>
              <a:latin typeface="Arial" charset="0"/>
              <a:cs typeface="Arial" charset="0"/>
            </a:endParaRPr>
          </a:p>
        </p:txBody>
      </p:sp>
      <p:sp>
        <p:nvSpPr>
          <p:cNvPr id="2" name="Title 1"/>
          <p:cNvSpPr>
            <a:spLocks noGrp="1"/>
          </p:cNvSpPr>
          <p:nvPr>
            <p:ph type="ctrTitle"/>
          </p:nvPr>
        </p:nvSpPr>
        <p:spPr>
          <a:xfrm>
            <a:off x="4809066" y="346193"/>
            <a:ext cx="6525684" cy="3254259"/>
          </a:xfrm>
        </p:spPr>
        <p:txBody>
          <a:bodyPr>
            <a:normAutofit/>
          </a:bodyPr>
          <a:lstStyle>
            <a:lvl1pPr algn="r">
              <a:defRPr sz="5867">
                <a:solidFill>
                  <a:schemeClr val="accent5"/>
                </a:solidFill>
              </a:defRPr>
            </a:lvl1pPr>
          </a:lstStyle>
          <a:p>
            <a:r>
              <a:rPr lang="en-US"/>
              <a:t>Click to edit Master title style</a:t>
            </a:r>
            <a:endParaRPr lang="en-US" dirty="0"/>
          </a:p>
        </p:txBody>
      </p:sp>
    </p:spTree>
    <p:extLst>
      <p:ext uri="{BB962C8B-B14F-4D97-AF65-F5344CB8AC3E}">
        <p14:creationId xmlns:p14="http://schemas.microsoft.com/office/powerpoint/2010/main" val="187084722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9066" y="346193"/>
            <a:ext cx="6525684" cy="3966163"/>
          </a:xfrm>
        </p:spPr>
        <p:txBody>
          <a:bodyPr>
            <a:normAutofit/>
          </a:bodyPr>
          <a:lstStyle>
            <a:lvl1pPr algn="r">
              <a:defRPr sz="5867">
                <a:solidFill>
                  <a:srgbClr val="CDDA47"/>
                </a:solidFill>
              </a:defRPr>
            </a:lvl1pPr>
          </a:lstStyle>
          <a:p>
            <a:r>
              <a:rPr lang="en-US" dirty="0"/>
              <a:t>Click to edit Master title style</a:t>
            </a:r>
          </a:p>
        </p:txBody>
      </p:sp>
      <p:sp>
        <p:nvSpPr>
          <p:cNvPr id="3" name="Subtitle 2"/>
          <p:cNvSpPr>
            <a:spLocks noGrp="1"/>
          </p:cNvSpPr>
          <p:nvPr>
            <p:ph type="subTitle" idx="1"/>
          </p:nvPr>
        </p:nvSpPr>
        <p:spPr>
          <a:xfrm>
            <a:off x="5764859" y="4703705"/>
            <a:ext cx="5569891" cy="842904"/>
          </a:xfrm>
        </p:spPr>
        <p:txBody>
          <a:bodyPr>
            <a:normAutofit/>
          </a:bodyPr>
          <a:lstStyle>
            <a:lvl1pPr marL="0" indent="0" algn="r">
              <a:buNone/>
              <a:defRPr sz="1867" b="1" baseline="0">
                <a:solidFill>
                  <a:srgbClr val="ADD8AD"/>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36269603"/>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7CD4443-9CC1-490E-9CEE-EC22E417088B}"/>
              </a:ext>
            </a:extLst>
          </p:cNvPr>
          <p:cNvSpPr>
            <a:spLocks noGrp="1"/>
          </p:cNvSpPr>
          <p:nvPr>
            <p:ph type="sldNum" sz="quarter" idx="10"/>
          </p:nvPr>
        </p:nvSpPr>
        <p:spPr/>
        <p:txBody>
          <a:bodyPr/>
          <a:lstStyle>
            <a:lvl1pPr>
              <a:defRPr/>
            </a:lvl1pPr>
          </a:lstStyle>
          <a:p>
            <a:pPr>
              <a:defRPr/>
            </a:pPr>
            <a:fld id="{8450D2D3-8565-4A83-BF01-A46FDF074486}" type="slidenum">
              <a:rPr lang="en-US" altLang="en-US"/>
              <a:pPr>
                <a:defRPr/>
              </a:pPr>
              <a:t>‹#›</a:t>
            </a:fld>
            <a:endParaRPr lang="en-US" altLang="en-US"/>
          </a:p>
        </p:txBody>
      </p:sp>
    </p:spTree>
    <p:extLst>
      <p:ext uri="{BB962C8B-B14F-4D97-AF65-F5344CB8AC3E}">
        <p14:creationId xmlns:p14="http://schemas.microsoft.com/office/powerpoint/2010/main" val="1439439618"/>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07CD4443-9CC1-490E-9CEE-EC22E417088B}"/>
              </a:ext>
            </a:extLst>
          </p:cNvPr>
          <p:cNvSpPr>
            <a:spLocks noGrp="1"/>
          </p:cNvSpPr>
          <p:nvPr>
            <p:ph type="sldNum" sz="quarter" idx="10"/>
          </p:nvPr>
        </p:nvSpPr>
        <p:spPr/>
        <p:txBody>
          <a:bodyPr/>
          <a:lstStyle>
            <a:lvl1pPr>
              <a:defRPr/>
            </a:lvl1pPr>
          </a:lstStyle>
          <a:p>
            <a:pPr>
              <a:defRPr/>
            </a:pPr>
            <a:fld id="{A67652A1-30AF-40D1-878C-4BC613AB56CC}" type="slidenum">
              <a:rPr lang="en-US" altLang="en-US"/>
              <a:pPr>
                <a:defRPr/>
              </a:pPr>
              <a:t>‹#›</a:t>
            </a:fld>
            <a:endParaRPr lang="en-US" altLang="en-US"/>
          </a:p>
        </p:txBody>
      </p:sp>
    </p:spTree>
    <p:extLst>
      <p:ext uri="{BB962C8B-B14F-4D97-AF65-F5344CB8AC3E}">
        <p14:creationId xmlns:p14="http://schemas.microsoft.com/office/powerpoint/2010/main" val="253877250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0901" y="594549"/>
            <a:ext cx="9113425" cy="5016736"/>
          </a:xfrm>
        </p:spPr>
        <p:txBody>
          <a:bodyPr anchor="ctr">
            <a:normAutofit/>
          </a:bodyPr>
          <a:lstStyle>
            <a:lvl1pPr>
              <a:lnSpc>
                <a:spcPct val="80000"/>
              </a:lnSpc>
              <a:defRPr sz="8000"/>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07CD4443-9CC1-490E-9CEE-EC22E417088B}"/>
              </a:ext>
            </a:extLst>
          </p:cNvPr>
          <p:cNvSpPr>
            <a:spLocks noGrp="1"/>
          </p:cNvSpPr>
          <p:nvPr>
            <p:ph type="sldNum" sz="quarter" idx="10"/>
          </p:nvPr>
        </p:nvSpPr>
        <p:spPr/>
        <p:txBody>
          <a:bodyPr/>
          <a:lstStyle>
            <a:lvl1pPr>
              <a:defRPr/>
            </a:lvl1pPr>
          </a:lstStyle>
          <a:p>
            <a:pPr>
              <a:defRPr/>
            </a:pPr>
            <a:fld id="{A56D24AC-B899-4B62-A828-6D7D7113A7D6}" type="slidenum">
              <a:rPr lang="en-US" altLang="en-US"/>
              <a:pPr>
                <a:defRPr/>
              </a:pPr>
              <a:t>‹#›</a:t>
            </a:fld>
            <a:endParaRPr lang="en-US" altLang="en-US"/>
          </a:p>
        </p:txBody>
      </p:sp>
    </p:spTree>
    <p:extLst>
      <p:ext uri="{BB962C8B-B14F-4D97-AF65-F5344CB8AC3E}">
        <p14:creationId xmlns:p14="http://schemas.microsoft.com/office/powerpoint/2010/main" val="365922199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899" y="1873957"/>
            <a:ext cx="7246996" cy="3175940"/>
          </a:xfrm>
          <a:effectLst>
            <a:outerShdw blurRad="95250" dist="38100" dir="2700000" algn="tl" rotWithShape="0">
              <a:srgbClr val="000000">
                <a:alpha val="15000"/>
              </a:srgbClr>
            </a:outerShdw>
          </a:effectLst>
        </p:spPr>
        <p:txBody>
          <a:bodyPr anchor="ctr">
            <a:normAutofit/>
          </a:bodyPr>
          <a:lstStyle>
            <a:lvl1pPr>
              <a:lnSpc>
                <a:spcPct val="110000"/>
              </a:lnSpc>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6A38F732-1B26-4D96-A5FF-4560E23898E9}"/>
              </a:ext>
            </a:extLst>
          </p:cNvPr>
          <p:cNvSpPr>
            <a:spLocks noGrp="1"/>
          </p:cNvSpPr>
          <p:nvPr>
            <p:ph type="sldNum" sz="quarter" idx="10"/>
          </p:nvPr>
        </p:nvSpPr>
        <p:spPr/>
        <p:txBody>
          <a:bodyPr/>
          <a:lstStyle>
            <a:lvl1pPr>
              <a:defRPr/>
            </a:lvl1pPr>
          </a:lstStyle>
          <a:p>
            <a:pPr>
              <a:defRPr/>
            </a:pPr>
            <a:fld id="{42CF11E4-FE41-429D-8B6D-CC0E9EB742EB}" type="slidenum">
              <a:rPr lang="en-US" altLang="en-US"/>
              <a:pPr>
                <a:defRPr/>
              </a:pPr>
              <a:t>‹#›</a:t>
            </a:fld>
            <a:endParaRPr lang="en-US" altLang="en-US"/>
          </a:p>
        </p:txBody>
      </p:sp>
    </p:spTree>
    <p:extLst>
      <p:ext uri="{BB962C8B-B14F-4D97-AF65-F5344CB8AC3E}">
        <p14:creationId xmlns:p14="http://schemas.microsoft.com/office/powerpoint/2010/main" val="164305251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1753544"/>
            <a:ext cx="5245100" cy="3364088"/>
          </a:xfrm>
          <a:effectLst>
            <a:outerShdw blurRad="95250" dist="38100" dir="2700000" algn="tl" rotWithShape="0">
              <a:srgbClr val="000000">
                <a:alpha val="15000"/>
              </a:srgbClr>
            </a:outerShdw>
          </a:effectLst>
        </p:spPr>
        <p:txBody>
          <a:bodyPr anchor="ctr">
            <a:normAutofit/>
          </a:bodyPr>
          <a:lstStyle>
            <a:lvl1pPr algn="l">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A7257C1-7742-4B40-919F-96030F6C813D}"/>
              </a:ext>
            </a:extLst>
          </p:cNvPr>
          <p:cNvSpPr>
            <a:spLocks noGrp="1"/>
          </p:cNvSpPr>
          <p:nvPr>
            <p:ph type="sldNum" sz="quarter" idx="10"/>
          </p:nvPr>
        </p:nvSpPr>
        <p:spPr/>
        <p:txBody>
          <a:bodyPr/>
          <a:lstStyle>
            <a:lvl1pPr>
              <a:defRPr/>
            </a:lvl1pPr>
          </a:lstStyle>
          <a:p>
            <a:pPr>
              <a:defRPr/>
            </a:pPr>
            <a:fld id="{CF15698A-5DBE-4B03-BCC2-67BC103538BA}" type="slidenum">
              <a:rPr lang="en-US" altLang="en-US"/>
              <a:pPr>
                <a:defRPr/>
              </a:pPr>
              <a:t>‹#›</a:t>
            </a:fld>
            <a:endParaRPr lang="en-US" altLang="en-US"/>
          </a:p>
        </p:txBody>
      </p:sp>
    </p:spTree>
    <p:extLst>
      <p:ext uri="{BB962C8B-B14F-4D97-AF65-F5344CB8AC3E}">
        <p14:creationId xmlns:p14="http://schemas.microsoft.com/office/powerpoint/2010/main" val="49390424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CBC9B14-42A5-404E-B94F-4A3E39D9B112}"/>
              </a:ext>
            </a:extLst>
          </p:cNvPr>
          <p:cNvSpPr>
            <a:spLocks noGrp="1"/>
          </p:cNvSpPr>
          <p:nvPr>
            <p:ph type="sldNum" sz="quarter" idx="10"/>
          </p:nvPr>
        </p:nvSpPr>
        <p:spPr/>
        <p:txBody>
          <a:bodyPr/>
          <a:lstStyle>
            <a:lvl1pPr>
              <a:defRPr/>
            </a:lvl1pPr>
          </a:lstStyle>
          <a:p>
            <a:pPr>
              <a:defRPr/>
            </a:pPr>
            <a:fld id="{5F40CE7A-B987-4F9D-9276-C1153CC720C8}" type="slidenum">
              <a:rPr lang="en-US" altLang="en-US"/>
              <a:pPr>
                <a:defRPr/>
              </a:pPr>
              <a:t>‹#›</a:t>
            </a:fld>
            <a:endParaRPr lang="en-US" altLang="en-US"/>
          </a:p>
        </p:txBody>
      </p:sp>
    </p:spTree>
    <p:extLst>
      <p:ext uri="{BB962C8B-B14F-4D97-AF65-F5344CB8AC3E}">
        <p14:creationId xmlns:p14="http://schemas.microsoft.com/office/powerpoint/2010/main" val="160099579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C00CCCFA-B811-4268-9D0A-3F57B5E2200D}"/>
              </a:ext>
            </a:extLst>
          </p:cNvPr>
          <p:cNvSpPr>
            <a:spLocks noGrp="1"/>
          </p:cNvSpPr>
          <p:nvPr>
            <p:ph type="sldNum" sz="quarter" idx="10"/>
          </p:nvPr>
        </p:nvSpPr>
        <p:spPr/>
        <p:txBody>
          <a:bodyPr/>
          <a:lstStyle>
            <a:lvl1pPr>
              <a:defRPr/>
            </a:lvl1pPr>
          </a:lstStyle>
          <a:p>
            <a:pPr>
              <a:defRPr/>
            </a:pPr>
            <a:fld id="{030E3198-84AC-4566-8DD3-50AE500E5FCA}" type="slidenum">
              <a:rPr lang="en-US" altLang="en-US"/>
              <a:pPr>
                <a:defRPr/>
              </a:pPr>
              <a:t>‹#›</a:t>
            </a:fld>
            <a:endParaRPr lang="en-US" altLang="en-US"/>
          </a:p>
        </p:txBody>
      </p:sp>
    </p:spTree>
    <p:extLst>
      <p:ext uri="{BB962C8B-B14F-4D97-AF65-F5344CB8AC3E}">
        <p14:creationId xmlns:p14="http://schemas.microsoft.com/office/powerpoint/2010/main" val="3296661143"/>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E7138E98-E33F-4B0D-AA93-4A7B45428BED}"/>
              </a:ext>
            </a:extLst>
          </p:cNvPr>
          <p:cNvSpPr>
            <a:spLocks noGrp="1"/>
          </p:cNvSpPr>
          <p:nvPr>
            <p:ph type="sldNum" sz="quarter" idx="10"/>
          </p:nvPr>
        </p:nvSpPr>
        <p:spPr/>
        <p:txBody>
          <a:bodyPr/>
          <a:lstStyle>
            <a:lvl1pPr>
              <a:defRPr/>
            </a:lvl1pPr>
          </a:lstStyle>
          <a:p>
            <a:pPr>
              <a:defRPr/>
            </a:pPr>
            <a:fld id="{5FFB9B80-D2E9-491D-84B4-2CAD193541A8}" type="slidenum">
              <a:rPr lang="en-US" altLang="en-US"/>
              <a:pPr>
                <a:defRPr/>
              </a:pPr>
              <a:t>‹#›</a:t>
            </a:fld>
            <a:endParaRPr lang="en-US" altLang="en-US"/>
          </a:p>
        </p:txBody>
      </p:sp>
    </p:spTree>
    <p:extLst>
      <p:ext uri="{BB962C8B-B14F-4D97-AF65-F5344CB8AC3E}">
        <p14:creationId xmlns:p14="http://schemas.microsoft.com/office/powerpoint/2010/main" val="309961127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50901" y="594549"/>
            <a:ext cx="9113425" cy="5016736"/>
          </a:xfrm>
        </p:spPr>
        <p:txBody>
          <a:bodyPr anchor="ctr">
            <a:normAutofit/>
          </a:bodyPr>
          <a:lstStyle>
            <a:lvl1pPr>
              <a:lnSpc>
                <a:spcPct val="80000"/>
              </a:lnSpc>
              <a:defRPr sz="8000"/>
            </a:lvl1pPr>
          </a:lstStyle>
          <a:p>
            <a:r>
              <a:rPr lang="en-US"/>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F9C74481-FFCA-4325-9F1C-9AA7D4E40EEC}" type="slidenum">
              <a:rPr lang="en-US" altLang="en-US"/>
              <a:pPr>
                <a:defRPr/>
              </a:pPr>
              <a:t>‹#›</a:t>
            </a:fld>
            <a:endParaRPr lang="en-US" altLang="en-US"/>
          </a:p>
        </p:txBody>
      </p:sp>
    </p:spTree>
    <p:extLst>
      <p:ext uri="{BB962C8B-B14F-4D97-AF65-F5344CB8AC3E}">
        <p14:creationId xmlns:p14="http://schemas.microsoft.com/office/powerpoint/2010/main" val="3236564880"/>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6455A2C-8FDB-4694-BDB7-55274ABA8B96}"/>
              </a:ext>
            </a:extLst>
          </p:cNvPr>
          <p:cNvSpPr>
            <a:spLocks noGrp="1"/>
          </p:cNvSpPr>
          <p:nvPr>
            <p:ph type="sldNum" sz="quarter" idx="10"/>
          </p:nvPr>
        </p:nvSpPr>
        <p:spPr/>
        <p:txBody>
          <a:bodyPr/>
          <a:lstStyle>
            <a:lvl1pPr>
              <a:defRPr/>
            </a:lvl1pPr>
          </a:lstStyle>
          <a:p>
            <a:pPr>
              <a:defRPr/>
            </a:pPr>
            <a:fld id="{2A0C0100-13DD-4DB9-9104-D72AD86CF6CD}" type="slidenum">
              <a:rPr lang="en-US" altLang="en-US"/>
              <a:pPr>
                <a:defRPr/>
              </a:pPr>
              <a:t>‹#›</a:t>
            </a:fld>
            <a:endParaRPr lang="en-US" altLang="en-US"/>
          </a:p>
        </p:txBody>
      </p:sp>
    </p:spTree>
    <p:extLst>
      <p:ext uri="{BB962C8B-B14F-4D97-AF65-F5344CB8AC3E}">
        <p14:creationId xmlns:p14="http://schemas.microsoft.com/office/powerpoint/2010/main" val="2455679734"/>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688EB63-87B8-48F2-9EA5-EB27995A2337}"/>
              </a:ext>
            </a:extLst>
          </p:cNvPr>
          <p:cNvSpPr>
            <a:spLocks noGrp="1"/>
          </p:cNvSpPr>
          <p:nvPr>
            <p:ph type="sldNum" sz="quarter" idx="10"/>
          </p:nvPr>
        </p:nvSpPr>
        <p:spPr/>
        <p:txBody>
          <a:bodyPr/>
          <a:lstStyle>
            <a:lvl1pPr>
              <a:defRPr/>
            </a:lvl1pPr>
          </a:lstStyle>
          <a:p>
            <a:pPr>
              <a:defRPr/>
            </a:pPr>
            <a:fld id="{F01168A5-A124-48CE-9AD5-4417552B5B30}" type="slidenum">
              <a:rPr lang="en-US" altLang="en-US"/>
              <a:pPr>
                <a:defRPr/>
              </a:pPr>
              <a:t>‹#›</a:t>
            </a:fld>
            <a:endParaRPr lang="en-US" altLang="en-US"/>
          </a:p>
        </p:txBody>
      </p:sp>
    </p:spTree>
    <p:extLst>
      <p:ext uri="{BB962C8B-B14F-4D97-AF65-F5344CB8AC3E}">
        <p14:creationId xmlns:p14="http://schemas.microsoft.com/office/powerpoint/2010/main" val="19137813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B1B7BEA7-5838-4452-9EC7-A7DB943207D2}"/>
              </a:ext>
            </a:extLst>
          </p:cNvPr>
          <p:cNvSpPr>
            <a:spLocks noGrp="1"/>
          </p:cNvSpPr>
          <p:nvPr>
            <p:ph type="sldNum" sz="quarter" idx="10"/>
          </p:nvPr>
        </p:nvSpPr>
        <p:spPr/>
        <p:txBody>
          <a:bodyPr/>
          <a:lstStyle>
            <a:lvl1pPr>
              <a:defRPr/>
            </a:lvl1pPr>
          </a:lstStyle>
          <a:p>
            <a:pPr>
              <a:defRPr/>
            </a:pPr>
            <a:fld id="{A1A587D9-046A-4A58-BE95-D170614BD1B6}" type="slidenum">
              <a:rPr lang="en-US" altLang="en-US"/>
              <a:pPr>
                <a:defRPr/>
              </a:pPr>
              <a:t>‹#›</a:t>
            </a:fld>
            <a:endParaRPr lang="en-US" altLang="en-US"/>
          </a:p>
        </p:txBody>
      </p:sp>
    </p:spTree>
    <p:extLst>
      <p:ext uri="{BB962C8B-B14F-4D97-AF65-F5344CB8AC3E}">
        <p14:creationId xmlns:p14="http://schemas.microsoft.com/office/powerpoint/2010/main" val="2901506909"/>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1" y="787400"/>
            <a:ext cx="5245100" cy="2177816"/>
          </a:xfrm>
          <a:effectLst>
            <a:outerShdw blurRad="95250" dist="38100" dir="2700000" algn="tl" rotWithShape="0">
              <a:srgbClr val="000000">
                <a:alpha val="15000"/>
              </a:srgbClr>
            </a:outerShdw>
          </a:effectLst>
        </p:spPr>
        <p:txBody>
          <a:bodyPr anchor="t">
            <a:normAutofit/>
          </a:bodyPr>
          <a:lstStyle>
            <a:lvl1pPr algn="r">
              <a:lnSpc>
                <a:spcPct val="120000"/>
              </a:lnSpc>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E917AFA6-877D-43D6-907A-FFD7441DEA2B}"/>
              </a:ext>
            </a:extLst>
          </p:cNvPr>
          <p:cNvSpPr>
            <a:spLocks noGrp="1"/>
          </p:cNvSpPr>
          <p:nvPr>
            <p:ph type="sldNum" sz="quarter" idx="10"/>
          </p:nvPr>
        </p:nvSpPr>
        <p:spPr/>
        <p:txBody>
          <a:bodyPr/>
          <a:lstStyle>
            <a:lvl1pPr>
              <a:defRPr/>
            </a:lvl1pPr>
          </a:lstStyle>
          <a:p>
            <a:pPr>
              <a:defRPr/>
            </a:pPr>
            <a:fld id="{3DF7E94F-E856-4D06-83AE-37BDD7D21DF2}" type="slidenum">
              <a:rPr lang="en-US" altLang="en-US"/>
              <a:pPr>
                <a:defRPr/>
              </a:pPr>
              <a:t>‹#›</a:t>
            </a:fld>
            <a:endParaRPr lang="en-US" altLang="en-US"/>
          </a:p>
        </p:txBody>
      </p:sp>
    </p:spTree>
    <p:extLst>
      <p:ext uri="{BB962C8B-B14F-4D97-AF65-F5344CB8AC3E}">
        <p14:creationId xmlns:p14="http://schemas.microsoft.com/office/powerpoint/2010/main" val="3157278612"/>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1" y="3429000"/>
            <a:ext cx="5245100" cy="2177816"/>
          </a:xfrm>
          <a:effectLst>
            <a:outerShdw blurRad="69850" dist="38100" dir="2700000" algn="tl" rotWithShape="0">
              <a:srgbClr val="000000">
                <a:alpha val="21000"/>
              </a:srgbClr>
            </a:outerShdw>
          </a:effectLst>
        </p:spPr>
        <p:txBody>
          <a:bodyPr anchor="t">
            <a:normAutofit/>
          </a:bodyPr>
          <a:lstStyle>
            <a:lvl1pPr algn="r">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CF85CB7E-30E5-4A2F-BE3E-63B08B34C9C3}"/>
              </a:ext>
            </a:extLst>
          </p:cNvPr>
          <p:cNvSpPr>
            <a:spLocks noGrp="1"/>
          </p:cNvSpPr>
          <p:nvPr>
            <p:ph type="sldNum" sz="quarter" idx="10"/>
          </p:nvPr>
        </p:nvSpPr>
        <p:spPr/>
        <p:txBody>
          <a:bodyPr/>
          <a:lstStyle>
            <a:lvl1pPr>
              <a:defRPr/>
            </a:lvl1pPr>
          </a:lstStyle>
          <a:p>
            <a:pPr>
              <a:defRPr/>
            </a:pPr>
            <a:fld id="{E80ADF74-435D-40C9-81E9-670CBF07C47D}" type="slidenum">
              <a:rPr lang="en-US" altLang="en-US"/>
              <a:pPr>
                <a:defRPr/>
              </a:pPr>
              <a:t>‹#›</a:t>
            </a:fld>
            <a:endParaRPr lang="en-US" altLang="en-US"/>
          </a:p>
        </p:txBody>
      </p:sp>
    </p:spTree>
    <p:extLst>
      <p:ext uri="{BB962C8B-B14F-4D97-AF65-F5344CB8AC3E}">
        <p14:creationId xmlns:p14="http://schemas.microsoft.com/office/powerpoint/2010/main" val="337190873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1" y="3429000"/>
            <a:ext cx="5245100" cy="2177816"/>
          </a:xfrm>
          <a:effectLst>
            <a:outerShdw blurRad="95250" dist="38100" dir="2700000" algn="tl" rotWithShape="0">
              <a:srgbClr val="000000">
                <a:alpha val="15000"/>
              </a:srgbClr>
            </a:outerShdw>
          </a:effectLst>
        </p:spPr>
        <p:txBody>
          <a:bodyPr anchor="t">
            <a:normAutofit/>
          </a:bodyPr>
          <a:lstStyle>
            <a:lvl1pPr algn="r">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3C25585C-D55E-4411-9626-F90B932690E3}"/>
              </a:ext>
            </a:extLst>
          </p:cNvPr>
          <p:cNvSpPr>
            <a:spLocks noGrp="1"/>
          </p:cNvSpPr>
          <p:nvPr>
            <p:ph type="sldNum" sz="quarter" idx="10"/>
          </p:nvPr>
        </p:nvSpPr>
        <p:spPr/>
        <p:txBody>
          <a:bodyPr/>
          <a:lstStyle>
            <a:lvl1pPr>
              <a:defRPr/>
            </a:lvl1pPr>
          </a:lstStyle>
          <a:p>
            <a:pPr>
              <a:defRPr/>
            </a:pPr>
            <a:fld id="{69656963-F634-4AFB-989A-D0BEAFB57C6B}" type="slidenum">
              <a:rPr lang="en-US" altLang="en-US"/>
              <a:pPr>
                <a:defRPr/>
              </a:pPr>
              <a:t>‹#›</a:t>
            </a:fld>
            <a:endParaRPr lang="en-US" altLang="en-US"/>
          </a:p>
        </p:txBody>
      </p:sp>
    </p:spTree>
    <p:extLst>
      <p:ext uri="{BB962C8B-B14F-4D97-AF65-F5344CB8AC3E}">
        <p14:creationId xmlns:p14="http://schemas.microsoft.com/office/powerpoint/2010/main" val="3343222057"/>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1" y="3429000"/>
            <a:ext cx="5245100" cy="2177816"/>
          </a:xfrm>
          <a:effectLst>
            <a:outerShdw blurRad="95250" dist="38100" dir="2700000" algn="tl" rotWithShape="0">
              <a:srgbClr val="000000">
                <a:alpha val="15000"/>
              </a:srgbClr>
            </a:outerShdw>
          </a:effectLst>
        </p:spPr>
        <p:txBody>
          <a:bodyPr>
            <a:normAutofit/>
          </a:bodyPr>
          <a:lstStyle>
            <a:lvl1pPr algn="r">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55FF95A0-CD4F-41B9-9439-A917AC2164E5}"/>
              </a:ext>
            </a:extLst>
          </p:cNvPr>
          <p:cNvSpPr>
            <a:spLocks noGrp="1"/>
          </p:cNvSpPr>
          <p:nvPr>
            <p:ph type="sldNum" sz="quarter" idx="10"/>
          </p:nvPr>
        </p:nvSpPr>
        <p:spPr/>
        <p:txBody>
          <a:bodyPr/>
          <a:lstStyle>
            <a:lvl1pPr>
              <a:defRPr/>
            </a:lvl1pPr>
          </a:lstStyle>
          <a:p>
            <a:pPr>
              <a:defRPr/>
            </a:pPr>
            <a:fld id="{D51E7F14-C15F-4536-8438-CC5E9508AC08}" type="slidenum">
              <a:rPr lang="en-US" altLang="en-US"/>
              <a:pPr>
                <a:defRPr/>
              </a:pPr>
              <a:t>‹#›</a:t>
            </a:fld>
            <a:endParaRPr lang="en-US" altLang="en-US"/>
          </a:p>
        </p:txBody>
      </p:sp>
    </p:spTree>
    <p:extLst>
      <p:ext uri="{BB962C8B-B14F-4D97-AF65-F5344CB8AC3E}">
        <p14:creationId xmlns:p14="http://schemas.microsoft.com/office/powerpoint/2010/main" val="2145796984"/>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444029"/>
            <a:ext cx="5892329" cy="1527763"/>
          </a:xfrm>
          <a:effectLst>
            <a:outerShdw blurRad="95250" dist="38100" dir="2700000" algn="tl" rotWithShape="0">
              <a:srgbClr val="000000">
                <a:alpha val="15000"/>
              </a:srgbClr>
            </a:outerShdw>
          </a:effectLst>
        </p:spPr>
        <p:txBody>
          <a:bodyPr anchor="t">
            <a:normAutofit/>
          </a:bodyPr>
          <a:lstStyle>
            <a:lvl1pPr>
              <a:defRPr sz="2400">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4354552E-F64C-4B3D-A7F1-7BA17CF7992C}"/>
              </a:ext>
            </a:extLst>
          </p:cNvPr>
          <p:cNvSpPr>
            <a:spLocks noGrp="1"/>
          </p:cNvSpPr>
          <p:nvPr>
            <p:ph type="sldNum" sz="quarter" idx="10"/>
          </p:nvPr>
        </p:nvSpPr>
        <p:spPr/>
        <p:txBody>
          <a:bodyPr/>
          <a:lstStyle>
            <a:lvl1pPr>
              <a:defRPr/>
            </a:lvl1pPr>
          </a:lstStyle>
          <a:p>
            <a:pPr>
              <a:defRPr/>
            </a:pPr>
            <a:fld id="{C7820FA0-C5EB-4E47-BB49-841925E4CA86}" type="slidenum">
              <a:rPr lang="en-US" altLang="en-US"/>
              <a:pPr>
                <a:defRPr/>
              </a:pPr>
              <a:t>‹#›</a:t>
            </a:fld>
            <a:endParaRPr lang="en-US" altLang="en-US"/>
          </a:p>
        </p:txBody>
      </p:sp>
    </p:spTree>
    <p:extLst>
      <p:ext uri="{BB962C8B-B14F-4D97-AF65-F5344CB8AC3E}">
        <p14:creationId xmlns:p14="http://schemas.microsoft.com/office/powerpoint/2010/main" val="4048803365"/>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Picture 4" descr="FB.png">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30884" y="6009217"/>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twitter.png">
            <a:hlinkClick r:id="rId5"/>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0030884" y="6371167"/>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6C06AAD-7938-4E00-9394-C2A281FC115B}"/>
              </a:ext>
            </a:extLst>
          </p:cNvPr>
          <p:cNvSpPr txBox="1">
            <a:spLocks noChangeArrowheads="1"/>
          </p:cNvSpPr>
          <p:nvPr userDrawn="1"/>
        </p:nvSpPr>
        <p:spPr bwMode="auto">
          <a:xfrm>
            <a:off x="10261600" y="6040540"/>
            <a:ext cx="1047082" cy="256545"/>
          </a:xfrm>
          <a:prstGeom prst="rect">
            <a:avLst/>
          </a:prstGeom>
          <a:noFill/>
          <a:ln>
            <a:noFill/>
          </a:ln>
        </p:spPr>
        <p:txBody>
          <a:bodyPr wrap="none" anchor="b">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067" b="1" dirty="0">
                <a:solidFill>
                  <a:schemeClr val="bg1"/>
                </a:solidFill>
                <a:latin typeface="Arial" charset="0"/>
                <a:cs typeface="Arial" charset="0"/>
              </a:rPr>
              <a:t>/FPAC .APFC</a:t>
            </a:r>
            <a:endParaRPr lang="en-US" sz="1067" dirty="0">
              <a:solidFill>
                <a:schemeClr val="bg1"/>
              </a:solidFill>
              <a:latin typeface="Arial" charset="0"/>
              <a:cs typeface="Arial" charset="0"/>
            </a:endParaRPr>
          </a:p>
        </p:txBody>
      </p:sp>
      <p:sp>
        <p:nvSpPr>
          <p:cNvPr id="6" name="TextBox 5">
            <a:extLst>
              <a:ext uri="{FF2B5EF4-FFF2-40B4-BE49-F238E27FC236}">
                <a16:creationId xmlns:a16="http://schemas.microsoft.com/office/drawing/2014/main" id="{46C4978B-55BA-417D-98D0-44CCDFFCB5A6}"/>
              </a:ext>
            </a:extLst>
          </p:cNvPr>
          <p:cNvSpPr txBox="1">
            <a:spLocks noChangeArrowheads="1"/>
          </p:cNvSpPr>
          <p:nvPr userDrawn="1"/>
        </p:nvSpPr>
        <p:spPr bwMode="auto">
          <a:xfrm>
            <a:off x="10261600" y="6379206"/>
            <a:ext cx="1178528" cy="256545"/>
          </a:xfrm>
          <a:prstGeom prst="rect">
            <a:avLst/>
          </a:prstGeom>
          <a:noFill/>
          <a:ln>
            <a:noFill/>
          </a:ln>
        </p:spPr>
        <p:txBody>
          <a:bodyPr wrap="none" anchor="b">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067" b="1" dirty="0">
                <a:solidFill>
                  <a:schemeClr val="bg1"/>
                </a:solidFill>
                <a:latin typeface="Arial" charset="0"/>
                <a:cs typeface="Arial" charset="0"/>
              </a:rPr>
              <a:t>@FPAC _APFC</a:t>
            </a:r>
            <a:endParaRPr lang="en-US" sz="1067" dirty="0">
              <a:solidFill>
                <a:schemeClr val="bg1"/>
              </a:solidFill>
              <a:latin typeface="Arial" charset="0"/>
              <a:cs typeface="Arial" charset="0"/>
            </a:endParaRPr>
          </a:p>
        </p:txBody>
      </p:sp>
      <p:sp>
        <p:nvSpPr>
          <p:cNvPr id="2" name="Title 1"/>
          <p:cNvSpPr>
            <a:spLocks noGrp="1"/>
          </p:cNvSpPr>
          <p:nvPr>
            <p:ph type="ctrTitle"/>
          </p:nvPr>
        </p:nvSpPr>
        <p:spPr>
          <a:xfrm>
            <a:off x="4809066" y="346193"/>
            <a:ext cx="6525684" cy="3254259"/>
          </a:xfrm>
        </p:spPr>
        <p:txBody>
          <a:bodyPr>
            <a:normAutofit/>
          </a:bodyPr>
          <a:lstStyle>
            <a:lvl1pPr algn="r">
              <a:defRPr sz="5867">
                <a:solidFill>
                  <a:schemeClr val="accent5"/>
                </a:solidFill>
              </a:defRPr>
            </a:lvl1pPr>
          </a:lstStyle>
          <a:p>
            <a:r>
              <a:rPr lang="en-US" dirty="0"/>
              <a:t>Click to edit Master title style</a:t>
            </a:r>
          </a:p>
        </p:txBody>
      </p:sp>
    </p:spTree>
    <p:extLst>
      <p:ext uri="{BB962C8B-B14F-4D97-AF65-F5344CB8AC3E}">
        <p14:creationId xmlns:p14="http://schemas.microsoft.com/office/powerpoint/2010/main" val="247070624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899" y="1873957"/>
            <a:ext cx="7246996" cy="3175940"/>
          </a:xfrm>
          <a:effectLst>
            <a:outerShdw blurRad="95250" dist="38100" dir="2700000" algn="tl" rotWithShape="0">
              <a:srgbClr val="000000">
                <a:alpha val="15000"/>
              </a:srgbClr>
            </a:outerShdw>
          </a:effectLst>
        </p:spPr>
        <p:txBody>
          <a:bodyPr anchor="ctr">
            <a:normAutofit/>
          </a:bodyPr>
          <a:lstStyle>
            <a:lvl1pPr>
              <a:lnSpc>
                <a:spcPct val="110000"/>
              </a:lnSpc>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62D244B5-A221-419C-B5B7-43D76FDDA283}" type="slidenum">
              <a:rPr lang="en-US" altLang="en-US"/>
              <a:pPr>
                <a:defRPr/>
              </a:pPr>
              <a:t>‹#›</a:t>
            </a:fld>
            <a:endParaRPr lang="en-US" altLang="en-US"/>
          </a:p>
        </p:txBody>
      </p:sp>
    </p:spTree>
    <p:extLst>
      <p:ext uri="{BB962C8B-B14F-4D97-AF65-F5344CB8AC3E}">
        <p14:creationId xmlns:p14="http://schemas.microsoft.com/office/powerpoint/2010/main" val="8473254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1753544"/>
            <a:ext cx="5245100" cy="3364088"/>
          </a:xfrm>
          <a:effectLst>
            <a:outerShdw blurRad="95250" dist="38100" dir="2700000" algn="tl" rotWithShape="0">
              <a:srgbClr val="000000">
                <a:alpha val="15000"/>
              </a:srgbClr>
            </a:outerShdw>
          </a:effectLst>
        </p:spPr>
        <p:txBody>
          <a:bodyPr anchor="ctr">
            <a:normAutofit/>
          </a:bodyPr>
          <a:lstStyle>
            <a:lvl1pPr algn="l">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2DA5F0C1-B470-4C9B-BB3A-F5E5D3DDC8AC}" type="slidenum">
              <a:rPr lang="en-US" altLang="en-US"/>
              <a:pPr>
                <a:defRPr/>
              </a:pPr>
              <a:t>‹#›</a:t>
            </a:fld>
            <a:endParaRPr lang="en-US" altLang="en-US"/>
          </a:p>
        </p:txBody>
      </p:sp>
    </p:spTree>
    <p:extLst>
      <p:ext uri="{BB962C8B-B14F-4D97-AF65-F5344CB8AC3E}">
        <p14:creationId xmlns:p14="http://schemas.microsoft.com/office/powerpoint/2010/main" val="182880100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75207DD4-7B82-41BA-B2FD-F3A5F97FECA0}" type="slidenum">
              <a:rPr lang="en-US" altLang="en-US"/>
              <a:pPr>
                <a:defRPr/>
              </a:pPr>
              <a:t>‹#›</a:t>
            </a:fld>
            <a:endParaRPr lang="en-US" altLang="en-US"/>
          </a:p>
        </p:txBody>
      </p:sp>
    </p:spTree>
    <p:extLst>
      <p:ext uri="{BB962C8B-B14F-4D97-AF65-F5344CB8AC3E}">
        <p14:creationId xmlns:p14="http://schemas.microsoft.com/office/powerpoint/2010/main" val="372229299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754A9576-C0F4-4FF2-8986-BFB52B894039}" type="slidenum">
              <a:rPr lang="en-US" altLang="en-US"/>
              <a:pPr>
                <a:defRPr/>
              </a:pPr>
              <a:t>‹#›</a:t>
            </a:fld>
            <a:endParaRPr lang="en-US" altLang="en-US"/>
          </a:p>
        </p:txBody>
      </p:sp>
    </p:spTree>
    <p:extLst>
      <p:ext uri="{BB962C8B-B14F-4D97-AF65-F5344CB8AC3E}">
        <p14:creationId xmlns:p14="http://schemas.microsoft.com/office/powerpoint/2010/main" val="374353838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0901" y="3429000"/>
            <a:ext cx="5245100" cy="2177816"/>
          </a:xfrm>
          <a:effectLst>
            <a:outerShdw blurRad="95250" dist="38100" dir="2700000" algn="tl" rotWithShape="0">
              <a:srgbClr val="000000">
                <a:alpha val="15000"/>
              </a:srgbClr>
            </a:outerShdw>
          </a:effectLst>
        </p:spPr>
        <p:txBody>
          <a:bodyPr>
            <a:normAutofit/>
          </a:bodyPr>
          <a:lstStyle>
            <a:lvl1pPr>
              <a:lnSpc>
                <a:spcPct val="120000"/>
              </a:lnSpc>
              <a:defRPr sz="2400">
                <a:solidFill>
                  <a:schemeClr val="bg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766A6F92-37F9-4963-BF48-FA0602D1D7B0}" type="slidenum">
              <a:rPr lang="en-US" altLang="en-US"/>
              <a:pPr>
                <a:defRPr/>
              </a:pPr>
              <a:t>‹#›</a:t>
            </a:fld>
            <a:endParaRPr lang="en-US" altLang="en-US"/>
          </a:p>
        </p:txBody>
      </p:sp>
    </p:spTree>
    <p:extLst>
      <p:ext uri="{BB962C8B-B14F-4D97-AF65-F5344CB8AC3E}">
        <p14:creationId xmlns:p14="http://schemas.microsoft.com/office/powerpoint/2010/main" val="898594320"/>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1.jpe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50900" y="150284"/>
            <a:ext cx="10483851"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50900" y="1600200"/>
            <a:ext cx="10483851"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247651" y="6125634"/>
            <a:ext cx="2755900" cy="73236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a:solidFill>
                  <a:schemeClr val="bg1"/>
                </a:solidFill>
                <a:latin typeface="Arial" panose="020B0604020202020204" pitchFamily="34" charset="0"/>
                <a:cs typeface="Arial" panose="020B0604020202020204" pitchFamily="34" charset="0"/>
              </a:defRPr>
            </a:lvl1pPr>
          </a:lstStyle>
          <a:p>
            <a:pPr>
              <a:defRPr/>
            </a:pPr>
            <a:fld id="{780222D8-A138-436A-969B-20B7965C2220}" type="slidenum">
              <a:rPr lang="en-US" altLang="en-US"/>
              <a:pPr>
                <a:defRPr/>
              </a:pPr>
              <a:t>‹#›</a:t>
            </a:fld>
            <a:endParaRPr lang="en-US" altLang="en-US"/>
          </a:p>
        </p:txBody>
      </p:sp>
    </p:spTree>
    <p:extLst>
      <p:ext uri="{BB962C8B-B14F-4D97-AF65-F5344CB8AC3E}">
        <p14:creationId xmlns:p14="http://schemas.microsoft.com/office/powerpoint/2010/main" val="13052395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ransition spd="med">
    <p:fade/>
  </p:transition>
  <p:hf hdr="0" ftr="0" dt="0"/>
  <p:txStyles>
    <p:titleStyle>
      <a:lvl1pPr algn="l" defTabSz="609585" rtl="0" eaLnBrk="0" fontAlgn="base" hangingPunct="0">
        <a:spcBef>
          <a:spcPct val="0"/>
        </a:spcBef>
        <a:spcAft>
          <a:spcPct val="0"/>
        </a:spcAft>
        <a:defRPr sz="4267" b="1" kern="1200">
          <a:solidFill>
            <a:srgbClr val="1D7D86"/>
          </a:solidFill>
          <a:latin typeface="Arial"/>
          <a:ea typeface="MS PGothic" panose="020B0600070205080204" pitchFamily="34" charset="-128"/>
          <a:cs typeface="Arial"/>
        </a:defRPr>
      </a:lvl1pPr>
      <a:lvl2pPr algn="l" defTabSz="609585" rtl="0" eaLnBrk="0" fontAlgn="base" hangingPunct="0">
        <a:spcBef>
          <a:spcPct val="0"/>
        </a:spcBef>
        <a:spcAft>
          <a:spcPct val="0"/>
        </a:spcAft>
        <a:defRPr sz="4267" b="1">
          <a:solidFill>
            <a:srgbClr val="1D7D86"/>
          </a:solidFill>
          <a:latin typeface="Arial" charset="0"/>
          <a:ea typeface="MS PGothic" panose="020B0600070205080204" pitchFamily="34" charset="-128"/>
          <a:cs typeface="Arial" panose="020B0604020202020204" pitchFamily="34" charset="0"/>
        </a:defRPr>
      </a:lvl2pPr>
      <a:lvl3pPr algn="l" defTabSz="609585" rtl="0" eaLnBrk="0" fontAlgn="base" hangingPunct="0">
        <a:spcBef>
          <a:spcPct val="0"/>
        </a:spcBef>
        <a:spcAft>
          <a:spcPct val="0"/>
        </a:spcAft>
        <a:defRPr sz="4267" b="1">
          <a:solidFill>
            <a:srgbClr val="1D7D86"/>
          </a:solidFill>
          <a:latin typeface="Arial" charset="0"/>
          <a:ea typeface="MS PGothic" panose="020B0600070205080204" pitchFamily="34" charset="-128"/>
          <a:cs typeface="Arial" panose="020B0604020202020204" pitchFamily="34" charset="0"/>
        </a:defRPr>
      </a:lvl3pPr>
      <a:lvl4pPr algn="l" defTabSz="609585" rtl="0" eaLnBrk="0" fontAlgn="base" hangingPunct="0">
        <a:spcBef>
          <a:spcPct val="0"/>
        </a:spcBef>
        <a:spcAft>
          <a:spcPct val="0"/>
        </a:spcAft>
        <a:defRPr sz="4267" b="1">
          <a:solidFill>
            <a:srgbClr val="1D7D86"/>
          </a:solidFill>
          <a:latin typeface="Arial" charset="0"/>
          <a:ea typeface="MS PGothic" panose="020B0600070205080204" pitchFamily="34" charset="-128"/>
          <a:cs typeface="Arial" panose="020B0604020202020204" pitchFamily="34" charset="0"/>
        </a:defRPr>
      </a:lvl4pPr>
      <a:lvl5pPr algn="l" defTabSz="609585" rtl="0" eaLnBrk="0" fontAlgn="base" hangingPunct="0">
        <a:spcBef>
          <a:spcPct val="0"/>
        </a:spcBef>
        <a:spcAft>
          <a:spcPct val="0"/>
        </a:spcAft>
        <a:defRPr sz="4267" b="1">
          <a:solidFill>
            <a:srgbClr val="1D7D86"/>
          </a:solidFill>
          <a:latin typeface="Arial" charset="0"/>
          <a:ea typeface="MS PGothic" panose="020B0600070205080204" pitchFamily="34" charset="-128"/>
          <a:cs typeface="Arial" panose="020B0604020202020204" pitchFamily="34" charset="0"/>
        </a:defRPr>
      </a:lvl5pPr>
      <a:lvl6pPr marL="609585" algn="l" defTabSz="609585" rtl="0" fontAlgn="base">
        <a:spcBef>
          <a:spcPct val="0"/>
        </a:spcBef>
        <a:spcAft>
          <a:spcPct val="0"/>
        </a:spcAft>
        <a:defRPr sz="3200" b="1">
          <a:solidFill>
            <a:srgbClr val="A1CD1A"/>
          </a:solidFill>
          <a:latin typeface="Arial" charset="0"/>
          <a:ea typeface="ＭＳ Ｐゴシック" charset="0"/>
        </a:defRPr>
      </a:lvl6pPr>
      <a:lvl7pPr marL="1219170" algn="l" defTabSz="609585" rtl="0" fontAlgn="base">
        <a:spcBef>
          <a:spcPct val="0"/>
        </a:spcBef>
        <a:spcAft>
          <a:spcPct val="0"/>
        </a:spcAft>
        <a:defRPr sz="3200" b="1">
          <a:solidFill>
            <a:srgbClr val="A1CD1A"/>
          </a:solidFill>
          <a:latin typeface="Arial" charset="0"/>
          <a:ea typeface="ＭＳ Ｐゴシック" charset="0"/>
        </a:defRPr>
      </a:lvl7pPr>
      <a:lvl8pPr marL="1828754" algn="l" defTabSz="609585" rtl="0" fontAlgn="base">
        <a:spcBef>
          <a:spcPct val="0"/>
        </a:spcBef>
        <a:spcAft>
          <a:spcPct val="0"/>
        </a:spcAft>
        <a:defRPr sz="3200" b="1">
          <a:solidFill>
            <a:srgbClr val="A1CD1A"/>
          </a:solidFill>
          <a:latin typeface="Arial" charset="0"/>
          <a:ea typeface="ＭＳ Ｐゴシック" charset="0"/>
        </a:defRPr>
      </a:lvl8pPr>
      <a:lvl9pPr marL="2438339" algn="l" defTabSz="609585" rtl="0" fontAlgn="base">
        <a:spcBef>
          <a:spcPct val="0"/>
        </a:spcBef>
        <a:spcAft>
          <a:spcPct val="0"/>
        </a:spcAft>
        <a:defRPr sz="3200" b="1">
          <a:solidFill>
            <a:srgbClr val="A1CD1A"/>
          </a:solidFill>
          <a:latin typeface="Arial" charset="0"/>
          <a:ea typeface="ＭＳ Ｐゴシック" charset="0"/>
        </a:defRPr>
      </a:lvl9pPr>
    </p:titleStyle>
    <p:bodyStyle>
      <a:lvl1pPr marL="304792" indent="-304792" algn="l" defTabSz="609585" rtl="0" eaLnBrk="0" fontAlgn="base" hangingPunct="0">
        <a:spcBef>
          <a:spcPct val="0"/>
        </a:spcBef>
        <a:spcAft>
          <a:spcPts val="1067"/>
        </a:spcAft>
        <a:buSzPct val="75000"/>
        <a:buFont typeface="Arial" panose="020B0604020202020204" pitchFamily="34" charset="0"/>
        <a:buChar char="•"/>
        <a:defRPr sz="3200" b="1" kern="1200">
          <a:solidFill>
            <a:schemeClr val="tx1"/>
          </a:solidFill>
          <a:latin typeface="Arial"/>
          <a:ea typeface="MS PGothic" panose="020B0600070205080204" pitchFamily="34" charset="-128"/>
          <a:cs typeface="Arial"/>
        </a:defRPr>
      </a:lvl1pPr>
      <a:lvl2pPr marL="759865" indent="-300559" algn="l" defTabSz="609585" rtl="0" eaLnBrk="0" fontAlgn="base" hangingPunct="0">
        <a:spcBef>
          <a:spcPct val="0"/>
        </a:spcBef>
        <a:spcAft>
          <a:spcPts val="1067"/>
        </a:spcAft>
        <a:buSzPct val="75000"/>
        <a:buFont typeface="Arial" panose="020B0604020202020204" pitchFamily="34" charset="0"/>
        <a:buChar char="•"/>
        <a:defRPr sz="2667" kern="1200">
          <a:solidFill>
            <a:schemeClr val="tx1"/>
          </a:solidFill>
          <a:latin typeface="Arial"/>
          <a:ea typeface="MS PGothic" panose="020B0600070205080204" pitchFamily="34" charset="-128"/>
          <a:cs typeface="Arial"/>
        </a:defRPr>
      </a:lvl2pPr>
      <a:lvl3pPr marL="1214936" indent="-300559" algn="l" defTabSz="609585" rtl="0" eaLnBrk="0" fontAlgn="base" hangingPunct="0">
        <a:spcBef>
          <a:spcPct val="0"/>
        </a:spcBef>
        <a:spcAft>
          <a:spcPts val="1067"/>
        </a:spcAft>
        <a:buSzPct val="75000"/>
        <a:buFont typeface="Arial" panose="020B0604020202020204" pitchFamily="34" charset="0"/>
        <a:buChar char="•"/>
        <a:defRPr sz="2667" kern="1200">
          <a:solidFill>
            <a:schemeClr val="tx1"/>
          </a:solidFill>
          <a:latin typeface="Arial"/>
          <a:ea typeface="MS PGothic" panose="020B0600070205080204" pitchFamily="34" charset="-128"/>
          <a:cs typeface="Arial"/>
        </a:defRPr>
      </a:lvl3pPr>
      <a:lvl4pPr marL="1521846" indent="-302676" algn="l" defTabSz="609585" rtl="0" eaLnBrk="0" fontAlgn="base" hangingPunct="0">
        <a:spcBef>
          <a:spcPct val="0"/>
        </a:spcBef>
        <a:spcAft>
          <a:spcPts val="1067"/>
        </a:spcAft>
        <a:buSzPct val="75000"/>
        <a:buFont typeface="Arial" panose="020B0604020202020204" pitchFamily="34" charset="0"/>
        <a:buChar char="•"/>
        <a:defRPr kern="1200">
          <a:solidFill>
            <a:schemeClr val="tx1"/>
          </a:solidFill>
          <a:latin typeface="Arial"/>
          <a:ea typeface="MS PGothic" panose="020B0600070205080204" pitchFamily="34" charset="-128"/>
          <a:cs typeface="Arial"/>
        </a:defRPr>
      </a:lvl4pPr>
      <a:lvl5pPr marL="1826638" indent="-300559" algn="l" defTabSz="609585" rtl="0" eaLnBrk="0" fontAlgn="base" hangingPunct="0">
        <a:spcBef>
          <a:spcPct val="0"/>
        </a:spcBef>
        <a:spcAft>
          <a:spcPts val="1067"/>
        </a:spcAft>
        <a:buSzPct val="75000"/>
        <a:buFont typeface="Arial" panose="020B0604020202020204" pitchFamily="34" charset="0"/>
        <a:buChar char="•"/>
        <a:defRPr kern="1200">
          <a:solidFill>
            <a:schemeClr val="tx1"/>
          </a:solidFill>
          <a:latin typeface="Arial"/>
          <a:ea typeface="MS PGothic" panose="020B0600070205080204" pitchFamily="34" charset="-128"/>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50900" y="150284"/>
            <a:ext cx="10483851"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50900" y="1600200"/>
            <a:ext cx="10483851" cy="401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47651" y="6125634"/>
            <a:ext cx="2755900" cy="732367"/>
          </a:xfrm>
          <a:prstGeom prst="rect">
            <a:avLst/>
          </a:prstGeom>
        </p:spPr>
        <p:txBody>
          <a:bodyPr vert="horz" lIns="91440" tIns="45720" rIns="91440" bIns="45720" rtlCol="0" anchor="ctr"/>
          <a:lstStyle>
            <a:lvl1pPr algn="l" fontAlgn="auto">
              <a:spcBef>
                <a:spcPts val="0"/>
              </a:spcBef>
              <a:spcAft>
                <a:spcPts val="0"/>
              </a:spcAft>
              <a:defRPr sz="1200" b="1">
                <a:solidFill>
                  <a:schemeClr val="bg1"/>
                </a:solidFill>
                <a:latin typeface="Arial"/>
                <a:ea typeface="+mn-ea"/>
                <a:cs typeface="Arial"/>
              </a:defRPr>
            </a:lvl1pPr>
          </a:lstStyle>
          <a:p>
            <a:pPr>
              <a:defRPr/>
            </a:pPr>
            <a:fld id="{9FCC7153-CC5A-4C4E-AA73-A5253338F711}" type="slidenum">
              <a:rPr lang="en-US"/>
              <a:pPr>
                <a:defRPr/>
              </a:pPr>
              <a:t>‹#›</a:t>
            </a:fld>
            <a:endParaRPr lang="en-US" dirty="0"/>
          </a:p>
        </p:txBody>
      </p:sp>
    </p:spTree>
    <p:extLst>
      <p:ext uri="{BB962C8B-B14F-4D97-AF65-F5344CB8AC3E}">
        <p14:creationId xmlns:p14="http://schemas.microsoft.com/office/powerpoint/2010/main" val="305790021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ransition spd="med">
    <p:fade/>
  </p:transition>
  <p:hf hdr="0" ftr="0" dt="0"/>
  <p:txStyles>
    <p:titleStyle>
      <a:lvl1pPr algn="l" defTabSz="609585" rtl="0" eaLnBrk="1" fontAlgn="base" hangingPunct="1">
        <a:spcBef>
          <a:spcPct val="0"/>
        </a:spcBef>
        <a:spcAft>
          <a:spcPct val="0"/>
        </a:spcAft>
        <a:defRPr sz="4267" b="1" kern="1200">
          <a:solidFill>
            <a:srgbClr val="1D7D86"/>
          </a:solidFill>
          <a:latin typeface="Arial"/>
          <a:ea typeface="ＭＳ Ｐゴシック" charset="0"/>
          <a:cs typeface="Arial"/>
        </a:defRPr>
      </a:lvl1pPr>
      <a:lvl2pPr algn="l" defTabSz="609585" rtl="0" eaLnBrk="1" fontAlgn="base" hangingPunct="1">
        <a:spcBef>
          <a:spcPct val="0"/>
        </a:spcBef>
        <a:spcAft>
          <a:spcPct val="0"/>
        </a:spcAft>
        <a:defRPr sz="4267" b="1">
          <a:solidFill>
            <a:srgbClr val="1D7D86"/>
          </a:solidFill>
          <a:latin typeface="Arial" charset="0"/>
          <a:ea typeface="ＭＳ Ｐゴシック" charset="0"/>
        </a:defRPr>
      </a:lvl2pPr>
      <a:lvl3pPr algn="l" defTabSz="609585" rtl="0" eaLnBrk="1" fontAlgn="base" hangingPunct="1">
        <a:spcBef>
          <a:spcPct val="0"/>
        </a:spcBef>
        <a:spcAft>
          <a:spcPct val="0"/>
        </a:spcAft>
        <a:defRPr sz="4267" b="1">
          <a:solidFill>
            <a:srgbClr val="1D7D86"/>
          </a:solidFill>
          <a:latin typeface="Arial" charset="0"/>
          <a:ea typeface="ＭＳ Ｐゴシック" charset="0"/>
        </a:defRPr>
      </a:lvl3pPr>
      <a:lvl4pPr algn="l" defTabSz="609585" rtl="0" eaLnBrk="1" fontAlgn="base" hangingPunct="1">
        <a:spcBef>
          <a:spcPct val="0"/>
        </a:spcBef>
        <a:spcAft>
          <a:spcPct val="0"/>
        </a:spcAft>
        <a:defRPr sz="4267" b="1">
          <a:solidFill>
            <a:srgbClr val="1D7D86"/>
          </a:solidFill>
          <a:latin typeface="Arial" charset="0"/>
          <a:ea typeface="ＭＳ Ｐゴシック" charset="0"/>
        </a:defRPr>
      </a:lvl4pPr>
      <a:lvl5pPr algn="l" defTabSz="609585" rtl="0" eaLnBrk="1" fontAlgn="base" hangingPunct="1">
        <a:spcBef>
          <a:spcPct val="0"/>
        </a:spcBef>
        <a:spcAft>
          <a:spcPct val="0"/>
        </a:spcAft>
        <a:defRPr sz="4267" b="1">
          <a:solidFill>
            <a:srgbClr val="1D7D86"/>
          </a:solidFill>
          <a:latin typeface="Arial" charset="0"/>
          <a:ea typeface="ＭＳ Ｐゴシック" charset="0"/>
        </a:defRPr>
      </a:lvl5pPr>
      <a:lvl6pPr marL="609585" algn="l" defTabSz="609585" rtl="0" eaLnBrk="1" fontAlgn="base" hangingPunct="1">
        <a:spcBef>
          <a:spcPct val="0"/>
        </a:spcBef>
        <a:spcAft>
          <a:spcPct val="0"/>
        </a:spcAft>
        <a:defRPr sz="3200" b="1">
          <a:solidFill>
            <a:srgbClr val="A1CD1A"/>
          </a:solidFill>
          <a:latin typeface="Arial" charset="0"/>
          <a:ea typeface="ＭＳ Ｐゴシック" charset="0"/>
        </a:defRPr>
      </a:lvl6pPr>
      <a:lvl7pPr marL="1219170" algn="l" defTabSz="609585" rtl="0" eaLnBrk="1" fontAlgn="base" hangingPunct="1">
        <a:spcBef>
          <a:spcPct val="0"/>
        </a:spcBef>
        <a:spcAft>
          <a:spcPct val="0"/>
        </a:spcAft>
        <a:defRPr sz="3200" b="1">
          <a:solidFill>
            <a:srgbClr val="A1CD1A"/>
          </a:solidFill>
          <a:latin typeface="Arial" charset="0"/>
          <a:ea typeface="ＭＳ Ｐゴシック" charset="0"/>
        </a:defRPr>
      </a:lvl7pPr>
      <a:lvl8pPr marL="1828754" algn="l" defTabSz="609585" rtl="0" eaLnBrk="1" fontAlgn="base" hangingPunct="1">
        <a:spcBef>
          <a:spcPct val="0"/>
        </a:spcBef>
        <a:spcAft>
          <a:spcPct val="0"/>
        </a:spcAft>
        <a:defRPr sz="3200" b="1">
          <a:solidFill>
            <a:srgbClr val="A1CD1A"/>
          </a:solidFill>
          <a:latin typeface="Arial" charset="0"/>
          <a:ea typeface="ＭＳ Ｐゴシック" charset="0"/>
        </a:defRPr>
      </a:lvl8pPr>
      <a:lvl9pPr marL="2438339" algn="l" defTabSz="609585" rtl="0" eaLnBrk="1" fontAlgn="base" hangingPunct="1">
        <a:spcBef>
          <a:spcPct val="0"/>
        </a:spcBef>
        <a:spcAft>
          <a:spcPct val="0"/>
        </a:spcAft>
        <a:defRPr sz="3200" b="1">
          <a:solidFill>
            <a:srgbClr val="A1CD1A"/>
          </a:solidFill>
          <a:latin typeface="Arial" charset="0"/>
          <a:ea typeface="ＭＳ Ｐゴシック" charset="0"/>
        </a:defRPr>
      </a:lvl9pPr>
    </p:titleStyle>
    <p:bodyStyle>
      <a:lvl1pPr marL="302676" indent="-302676" algn="l" defTabSz="609585" rtl="0" eaLnBrk="1" fontAlgn="base" hangingPunct="1">
        <a:lnSpc>
          <a:spcPct val="100000"/>
        </a:lnSpc>
        <a:spcBef>
          <a:spcPct val="0"/>
        </a:spcBef>
        <a:spcAft>
          <a:spcPts val="1067"/>
        </a:spcAft>
        <a:buSzPct val="75000"/>
        <a:buFont typeface="Arial" charset="0"/>
        <a:buChar char="•"/>
        <a:defRPr sz="3200" b="1" kern="1200">
          <a:solidFill>
            <a:schemeClr val="tx1"/>
          </a:solidFill>
          <a:latin typeface="Arial"/>
          <a:ea typeface="ＭＳ Ｐゴシック" charset="0"/>
          <a:cs typeface="Arial"/>
        </a:defRPr>
      </a:lvl1pPr>
      <a:lvl2pPr marL="607469" indent="-302676" algn="l" defTabSz="609585" rtl="0" eaLnBrk="1" fontAlgn="base" hangingPunct="1">
        <a:lnSpc>
          <a:spcPct val="100000"/>
        </a:lnSpc>
        <a:spcBef>
          <a:spcPct val="0"/>
        </a:spcBef>
        <a:spcAft>
          <a:spcPts val="1067"/>
        </a:spcAft>
        <a:buSzPct val="75000"/>
        <a:buFont typeface="Arial" charset="0"/>
        <a:buChar char="•"/>
        <a:defRPr sz="2667" kern="1200">
          <a:solidFill>
            <a:schemeClr val="tx1"/>
          </a:solidFill>
          <a:latin typeface="Arial"/>
          <a:ea typeface="ＭＳ Ｐゴシック" charset="0"/>
          <a:cs typeface="Arial"/>
        </a:defRPr>
      </a:lvl2pPr>
      <a:lvl3pPr marL="916494" indent="-302676" algn="l" defTabSz="609585" rtl="0" eaLnBrk="1" fontAlgn="base" hangingPunct="1">
        <a:lnSpc>
          <a:spcPct val="100000"/>
        </a:lnSpc>
        <a:spcBef>
          <a:spcPct val="0"/>
        </a:spcBef>
        <a:spcAft>
          <a:spcPts val="1067"/>
        </a:spcAft>
        <a:buSzPct val="75000"/>
        <a:buFont typeface="Arial" charset="0"/>
        <a:buChar char="•"/>
        <a:defRPr kern="1200">
          <a:solidFill>
            <a:schemeClr val="tx1"/>
          </a:solidFill>
          <a:latin typeface="Arial"/>
          <a:ea typeface="ＭＳ Ｐゴシック" charset="0"/>
          <a:cs typeface="Arial"/>
        </a:defRPr>
      </a:lvl3pPr>
      <a:lvl4pPr marL="1219170" indent="-302676" algn="l" defTabSz="609585" rtl="0" eaLnBrk="1" fontAlgn="base" hangingPunct="1">
        <a:lnSpc>
          <a:spcPct val="100000"/>
        </a:lnSpc>
        <a:spcBef>
          <a:spcPct val="0"/>
        </a:spcBef>
        <a:spcAft>
          <a:spcPts val="1067"/>
        </a:spcAft>
        <a:buSzPct val="75000"/>
        <a:buFont typeface="Arial" charset="0"/>
        <a:buChar char="•"/>
        <a:defRPr sz="2133" kern="1200">
          <a:solidFill>
            <a:schemeClr val="tx1"/>
          </a:solidFill>
          <a:latin typeface="Arial"/>
          <a:ea typeface="ＭＳ Ｐゴシック" charset="0"/>
          <a:cs typeface="Arial"/>
        </a:defRPr>
      </a:lvl4pPr>
      <a:lvl5pPr marL="1521846" indent="-302676" algn="l" defTabSz="609585" rtl="0" eaLnBrk="1" fontAlgn="base" hangingPunct="1">
        <a:lnSpc>
          <a:spcPct val="100000"/>
        </a:lnSpc>
        <a:spcBef>
          <a:spcPct val="0"/>
        </a:spcBef>
        <a:spcAft>
          <a:spcPts val="1067"/>
        </a:spcAft>
        <a:buSzPct val="75000"/>
        <a:buFont typeface="Arial" charset="0"/>
        <a:buChar char="•"/>
        <a:defRPr sz="2133" kern="1200">
          <a:solidFill>
            <a:schemeClr val="tx1"/>
          </a:solidFill>
          <a:latin typeface="Arial"/>
          <a:ea typeface="ＭＳ Ｐゴシック"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50900" y="150284"/>
            <a:ext cx="10483851"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50900" y="1600200"/>
            <a:ext cx="10483851"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07CD4443-9CC1-490E-9CEE-EC22E417088B}"/>
              </a:ext>
            </a:extLst>
          </p:cNvPr>
          <p:cNvSpPr>
            <a:spLocks noGrp="1"/>
          </p:cNvSpPr>
          <p:nvPr>
            <p:ph type="sldNum" sz="quarter" idx="4"/>
          </p:nvPr>
        </p:nvSpPr>
        <p:spPr>
          <a:xfrm>
            <a:off x="247651" y="6125634"/>
            <a:ext cx="2755900" cy="73236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a:solidFill>
                  <a:schemeClr val="bg1"/>
                </a:solidFill>
                <a:latin typeface="Arial" panose="020B0604020202020204" pitchFamily="34" charset="0"/>
                <a:cs typeface="Arial" panose="020B0604020202020204" pitchFamily="34" charset="0"/>
              </a:defRPr>
            </a:lvl1pPr>
          </a:lstStyle>
          <a:p>
            <a:pPr>
              <a:defRPr/>
            </a:pPr>
            <a:fld id="{5960B5D0-43F4-4421-AF94-F5D3D58378CE}" type="slidenum">
              <a:rPr lang="en-US" altLang="en-US"/>
              <a:pPr>
                <a:defRPr/>
              </a:pPr>
              <a:t>‹#›</a:t>
            </a:fld>
            <a:endParaRPr lang="en-US" altLang="en-US"/>
          </a:p>
        </p:txBody>
      </p:sp>
    </p:spTree>
    <p:extLst>
      <p:ext uri="{BB962C8B-B14F-4D97-AF65-F5344CB8AC3E}">
        <p14:creationId xmlns:p14="http://schemas.microsoft.com/office/powerpoint/2010/main" val="231566742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transition spd="med">
    <p:fade/>
  </p:transition>
  <p:hf hdr="0" ftr="0" dt="0"/>
  <p:txStyles>
    <p:titleStyle>
      <a:lvl1pPr algn="l" defTabSz="609585" rtl="0" eaLnBrk="0" fontAlgn="base" hangingPunct="0">
        <a:spcBef>
          <a:spcPct val="0"/>
        </a:spcBef>
        <a:spcAft>
          <a:spcPct val="0"/>
        </a:spcAft>
        <a:defRPr sz="4267" b="1" kern="1200">
          <a:solidFill>
            <a:srgbClr val="1D7D86"/>
          </a:solidFill>
          <a:latin typeface="Arial"/>
          <a:ea typeface="MS PGothic" panose="020B0600070205080204" pitchFamily="34" charset="-128"/>
          <a:cs typeface="Arial"/>
        </a:defRPr>
      </a:lvl1pPr>
      <a:lvl2pPr algn="l" defTabSz="609585" rtl="0" eaLnBrk="0" fontAlgn="base" hangingPunct="0">
        <a:spcBef>
          <a:spcPct val="0"/>
        </a:spcBef>
        <a:spcAft>
          <a:spcPct val="0"/>
        </a:spcAft>
        <a:defRPr sz="4267" b="1">
          <a:solidFill>
            <a:srgbClr val="1D7D86"/>
          </a:solidFill>
          <a:latin typeface="Arial" charset="0"/>
          <a:ea typeface="MS PGothic" panose="020B0600070205080204" pitchFamily="34" charset="-128"/>
          <a:cs typeface="Arial" panose="020B0604020202020204" pitchFamily="34" charset="0"/>
        </a:defRPr>
      </a:lvl2pPr>
      <a:lvl3pPr algn="l" defTabSz="609585" rtl="0" eaLnBrk="0" fontAlgn="base" hangingPunct="0">
        <a:spcBef>
          <a:spcPct val="0"/>
        </a:spcBef>
        <a:spcAft>
          <a:spcPct val="0"/>
        </a:spcAft>
        <a:defRPr sz="4267" b="1">
          <a:solidFill>
            <a:srgbClr val="1D7D86"/>
          </a:solidFill>
          <a:latin typeface="Arial" charset="0"/>
          <a:ea typeface="MS PGothic" panose="020B0600070205080204" pitchFamily="34" charset="-128"/>
          <a:cs typeface="Arial" panose="020B0604020202020204" pitchFamily="34" charset="0"/>
        </a:defRPr>
      </a:lvl3pPr>
      <a:lvl4pPr algn="l" defTabSz="609585" rtl="0" eaLnBrk="0" fontAlgn="base" hangingPunct="0">
        <a:spcBef>
          <a:spcPct val="0"/>
        </a:spcBef>
        <a:spcAft>
          <a:spcPct val="0"/>
        </a:spcAft>
        <a:defRPr sz="4267" b="1">
          <a:solidFill>
            <a:srgbClr val="1D7D86"/>
          </a:solidFill>
          <a:latin typeface="Arial" charset="0"/>
          <a:ea typeface="MS PGothic" panose="020B0600070205080204" pitchFamily="34" charset="-128"/>
          <a:cs typeface="Arial" panose="020B0604020202020204" pitchFamily="34" charset="0"/>
        </a:defRPr>
      </a:lvl4pPr>
      <a:lvl5pPr algn="l" defTabSz="609585" rtl="0" eaLnBrk="0" fontAlgn="base" hangingPunct="0">
        <a:spcBef>
          <a:spcPct val="0"/>
        </a:spcBef>
        <a:spcAft>
          <a:spcPct val="0"/>
        </a:spcAft>
        <a:defRPr sz="4267" b="1">
          <a:solidFill>
            <a:srgbClr val="1D7D86"/>
          </a:solidFill>
          <a:latin typeface="Arial" charset="0"/>
          <a:ea typeface="MS PGothic" panose="020B0600070205080204" pitchFamily="34" charset="-128"/>
          <a:cs typeface="Arial" panose="020B0604020202020204" pitchFamily="34" charset="0"/>
        </a:defRPr>
      </a:lvl5pPr>
      <a:lvl6pPr marL="609585" algn="l" defTabSz="609585" rtl="0" fontAlgn="base">
        <a:spcBef>
          <a:spcPct val="0"/>
        </a:spcBef>
        <a:spcAft>
          <a:spcPct val="0"/>
        </a:spcAft>
        <a:defRPr sz="3200" b="1">
          <a:solidFill>
            <a:srgbClr val="A1CD1A"/>
          </a:solidFill>
          <a:latin typeface="Arial" charset="0"/>
          <a:ea typeface="ＭＳ Ｐゴシック" charset="0"/>
        </a:defRPr>
      </a:lvl6pPr>
      <a:lvl7pPr marL="1219170" algn="l" defTabSz="609585" rtl="0" fontAlgn="base">
        <a:spcBef>
          <a:spcPct val="0"/>
        </a:spcBef>
        <a:spcAft>
          <a:spcPct val="0"/>
        </a:spcAft>
        <a:defRPr sz="3200" b="1">
          <a:solidFill>
            <a:srgbClr val="A1CD1A"/>
          </a:solidFill>
          <a:latin typeface="Arial" charset="0"/>
          <a:ea typeface="ＭＳ Ｐゴシック" charset="0"/>
        </a:defRPr>
      </a:lvl7pPr>
      <a:lvl8pPr marL="1828754" algn="l" defTabSz="609585" rtl="0" fontAlgn="base">
        <a:spcBef>
          <a:spcPct val="0"/>
        </a:spcBef>
        <a:spcAft>
          <a:spcPct val="0"/>
        </a:spcAft>
        <a:defRPr sz="3200" b="1">
          <a:solidFill>
            <a:srgbClr val="A1CD1A"/>
          </a:solidFill>
          <a:latin typeface="Arial" charset="0"/>
          <a:ea typeface="ＭＳ Ｐゴシック" charset="0"/>
        </a:defRPr>
      </a:lvl8pPr>
      <a:lvl9pPr marL="2438339" algn="l" defTabSz="609585" rtl="0" fontAlgn="base">
        <a:spcBef>
          <a:spcPct val="0"/>
        </a:spcBef>
        <a:spcAft>
          <a:spcPct val="0"/>
        </a:spcAft>
        <a:defRPr sz="3200" b="1">
          <a:solidFill>
            <a:srgbClr val="A1CD1A"/>
          </a:solidFill>
          <a:latin typeface="Arial" charset="0"/>
          <a:ea typeface="ＭＳ Ｐゴシック" charset="0"/>
        </a:defRPr>
      </a:lvl9pPr>
    </p:titleStyle>
    <p:bodyStyle>
      <a:lvl1pPr marL="304792" indent="-304792" algn="l" defTabSz="609585" rtl="0" eaLnBrk="0" fontAlgn="base" hangingPunct="0">
        <a:spcBef>
          <a:spcPct val="0"/>
        </a:spcBef>
        <a:spcAft>
          <a:spcPts val="1067"/>
        </a:spcAft>
        <a:buSzPct val="75000"/>
        <a:buFont typeface="Arial" panose="020B0604020202020204" pitchFamily="34" charset="0"/>
        <a:buChar char="•"/>
        <a:defRPr sz="3200" b="1" kern="1200">
          <a:solidFill>
            <a:schemeClr val="tx1"/>
          </a:solidFill>
          <a:latin typeface="Arial"/>
          <a:ea typeface="MS PGothic" panose="020B0600070205080204" pitchFamily="34" charset="-128"/>
          <a:cs typeface="Arial"/>
        </a:defRPr>
      </a:lvl1pPr>
      <a:lvl2pPr marL="759865" indent="-300559" algn="l" defTabSz="609585" rtl="0" eaLnBrk="0" fontAlgn="base" hangingPunct="0">
        <a:spcBef>
          <a:spcPct val="0"/>
        </a:spcBef>
        <a:spcAft>
          <a:spcPts val="1067"/>
        </a:spcAft>
        <a:buSzPct val="75000"/>
        <a:buFont typeface="Arial" panose="020B0604020202020204" pitchFamily="34" charset="0"/>
        <a:buChar char="•"/>
        <a:defRPr sz="2667" kern="1200">
          <a:solidFill>
            <a:schemeClr val="tx1"/>
          </a:solidFill>
          <a:latin typeface="Arial"/>
          <a:ea typeface="MS PGothic" panose="020B0600070205080204" pitchFamily="34" charset="-128"/>
          <a:cs typeface="Arial"/>
        </a:defRPr>
      </a:lvl2pPr>
      <a:lvl3pPr marL="1214936" indent="-300559" algn="l" defTabSz="609585" rtl="0" eaLnBrk="0" fontAlgn="base" hangingPunct="0">
        <a:spcBef>
          <a:spcPct val="0"/>
        </a:spcBef>
        <a:spcAft>
          <a:spcPts val="1067"/>
        </a:spcAft>
        <a:buSzPct val="75000"/>
        <a:buFont typeface="Arial" panose="020B0604020202020204" pitchFamily="34" charset="0"/>
        <a:buChar char="•"/>
        <a:defRPr sz="2667" kern="1200">
          <a:solidFill>
            <a:schemeClr val="tx1"/>
          </a:solidFill>
          <a:latin typeface="Arial"/>
          <a:ea typeface="MS PGothic" panose="020B0600070205080204" pitchFamily="34" charset="-128"/>
          <a:cs typeface="Arial"/>
        </a:defRPr>
      </a:lvl3pPr>
      <a:lvl4pPr marL="1521846" indent="-302676" algn="l" defTabSz="609585" rtl="0" eaLnBrk="0" fontAlgn="base" hangingPunct="0">
        <a:spcBef>
          <a:spcPct val="0"/>
        </a:spcBef>
        <a:spcAft>
          <a:spcPts val="1067"/>
        </a:spcAft>
        <a:buSzPct val="75000"/>
        <a:buFont typeface="Arial" panose="020B0604020202020204" pitchFamily="34" charset="0"/>
        <a:buChar char="•"/>
        <a:defRPr kern="1200">
          <a:solidFill>
            <a:schemeClr val="tx1"/>
          </a:solidFill>
          <a:latin typeface="Arial"/>
          <a:ea typeface="MS PGothic" panose="020B0600070205080204" pitchFamily="34" charset="-128"/>
          <a:cs typeface="Arial"/>
        </a:defRPr>
      </a:lvl4pPr>
      <a:lvl5pPr marL="1826638" indent="-300559" algn="l" defTabSz="609585" rtl="0" eaLnBrk="0" fontAlgn="base" hangingPunct="0">
        <a:spcBef>
          <a:spcPct val="0"/>
        </a:spcBef>
        <a:spcAft>
          <a:spcPts val="1067"/>
        </a:spcAft>
        <a:buSzPct val="75000"/>
        <a:buFont typeface="Arial" panose="020B0604020202020204" pitchFamily="34" charset="0"/>
        <a:buChar char="•"/>
        <a:defRPr kern="1200">
          <a:solidFill>
            <a:schemeClr val="tx1"/>
          </a:solidFill>
          <a:latin typeface="Arial"/>
          <a:ea typeface="MS PGothic" panose="020B0600070205080204" pitchFamily="34" charset="-128"/>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jpeg"/><Relationship Id="rId17"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jpeg"/><Relationship Id="rId14" Type="http://schemas.openxmlformats.org/officeDocument/2006/relationships/image" Target="../media/image31.jpe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84.png"/><Relationship Id="rId5" Type="http://schemas.openxmlformats.org/officeDocument/2006/relationships/image" Target="../media/image83.jpeg"/><Relationship Id="rId10" Type="http://schemas.microsoft.com/office/2007/relationships/hdphoto" Target="../media/hdphoto3.wdp"/><Relationship Id="rId4" Type="http://schemas.openxmlformats.org/officeDocument/2006/relationships/image" Target="../media/image82.jpeg"/><Relationship Id="rId9" Type="http://schemas.openxmlformats.org/officeDocument/2006/relationships/image" Target="../media/image87.png"/></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18" Type="http://schemas.openxmlformats.org/officeDocument/2006/relationships/image" Target="../media/image50.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49.jpeg"/><Relationship Id="rId2" Type="http://schemas.openxmlformats.org/officeDocument/2006/relationships/notesSlide" Target="../notesSlides/notesSlide4.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1.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tree, outdoor, plant&#10;&#10;Description automatically generated">
            <a:extLst>
              <a:ext uri="{FF2B5EF4-FFF2-40B4-BE49-F238E27FC236}">
                <a16:creationId xmlns:a16="http://schemas.microsoft.com/office/drawing/2014/main" id="{7F8AD565-07DD-4FAD-BCA4-B0A040C5C6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84" t="18333"/>
          <a:stretch/>
        </p:blipFill>
        <p:spPr bwMode="auto">
          <a:xfrm>
            <a:off x="0" y="0"/>
            <a:ext cx="1220487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03512" y="620688"/>
            <a:ext cx="9631238" cy="5616624"/>
          </a:xfrm>
        </p:spPr>
        <p:txBody>
          <a:bodyPr>
            <a:normAutofit/>
          </a:bodyPr>
          <a:lstStyle/>
          <a:p>
            <a:r>
              <a:rPr lang="en-CA" sz="6000" dirty="0"/>
              <a:t>La </a:t>
            </a:r>
            <a:r>
              <a:rPr lang="en-CA" sz="6000" dirty="0" err="1"/>
              <a:t>forêt</a:t>
            </a:r>
            <a:r>
              <a:rPr lang="en-CA" sz="6000" dirty="0"/>
              <a:t> qui fait </a:t>
            </a:r>
            <a:r>
              <a:rPr lang="en-CA" sz="6000" dirty="0" err="1"/>
              <a:t>rouler</a:t>
            </a:r>
            <a:r>
              <a:rPr lang="en-CA" sz="6000" dirty="0"/>
              <a:t> </a:t>
            </a:r>
            <a:r>
              <a:rPr lang="en-CA" sz="6000" dirty="0" err="1"/>
              <a:t>l’économie</a:t>
            </a:r>
            <a:r>
              <a:rPr lang="en-CA" sz="6000" dirty="0"/>
              <a:t> </a:t>
            </a:r>
            <a:br>
              <a:rPr lang="en-CA" sz="6000" dirty="0"/>
            </a:br>
            <a:r>
              <a:rPr lang="en-CA" sz="6000" dirty="0"/>
              <a:t>The forest that drives the economy</a:t>
            </a:r>
            <a:br>
              <a:rPr lang="en-CA" sz="6000" dirty="0"/>
            </a:br>
            <a:r>
              <a:rPr lang="en-CA" sz="2100" dirty="0">
                <a:solidFill>
                  <a:srgbClr val="ADD8AD"/>
                </a:solidFill>
              </a:rPr>
              <a:t>Etienne Bélanger</a:t>
            </a:r>
            <a:br>
              <a:rPr lang="en-CA" sz="2100" dirty="0">
                <a:solidFill>
                  <a:srgbClr val="ADD8AD"/>
                </a:solidFill>
              </a:rPr>
            </a:br>
            <a:r>
              <a:rPr lang="en-CA" sz="2100" dirty="0">
                <a:solidFill>
                  <a:srgbClr val="ADD8AD"/>
                </a:solidFill>
              </a:rPr>
              <a:t>78e </a:t>
            </a:r>
            <a:r>
              <a:rPr lang="en-CA" sz="2100" dirty="0" err="1">
                <a:solidFill>
                  <a:srgbClr val="ADD8AD"/>
                </a:solidFill>
              </a:rPr>
              <a:t>congrès</a:t>
            </a:r>
            <a:r>
              <a:rPr lang="en-CA" sz="2100" dirty="0">
                <a:solidFill>
                  <a:srgbClr val="ADD8AD"/>
                </a:solidFill>
              </a:rPr>
              <a:t> </a:t>
            </a:r>
            <a:r>
              <a:rPr lang="en-CA" sz="2100" dirty="0" err="1">
                <a:solidFill>
                  <a:srgbClr val="ADD8AD"/>
                </a:solidFill>
              </a:rPr>
              <a:t>annuel</a:t>
            </a:r>
            <a:r>
              <a:rPr lang="en-CA" sz="2100" dirty="0">
                <a:solidFill>
                  <a:srgbClr val="ADD8AD"/>
                </a:solidFill>
              </a:rPr>
              <a:t> de </a:t>
            </a:r>
            <a:r>
              <a:rPr lang="en-CA" sz="2100" dirty="0" err="1">
                <a:solidFill>
                  <a:srgbClr val="ADD8AD"/>
                </a:solidFill>
              </a:rPr>
              <a:t>l’Association</a:t>
            </a:r>
            <a:r>
              <a:rPr lang="en-CA" sz="2100" dirty="0">
                <a:solidFill>
                  <a:srgbClr val="ADD8AD"/>
                </a:solidFill>
              </a:rPr>
              <a:t> </a:t>
            </a:r>
            <a:r>
              <a:rPr lang="en-CA" sz="2100" dirty="0" err="1">
                <a:solidFill>
                  <a:srgbClr val="ADD8AD"/>
                </a:solidFill>
              </a:rPr>
              <a:t>forestière</a:t>
            </a:r>
            <a:r>
              <a:rPr lang="en-CA" sz="2100" dirty="0">
                <a:solidFill>
                  <a:srgbClr val="ADD8AD"/>
                </a:solidFill>
              </a:rPr>
              <a:t> de </a:t>
            </a:r>
            <a:r>
              <a:rPr lang="en-CA" sz="2100" dirty="0" err="1">
                <a:solidFill>
                  <a:srgbClr val="ADD8AD"/>
                </a:solidFill>
              </a:rPr>
              <a:t>l’Abitibi-Témiscamingue</a:t>
            </a:r>
            <a:r>
              <a:rPr lang="en-CA" sz="2100" dirty="0">
                <a:solidFill>
                  <a:srgbClr val="ADD8AD"/>
                </a:solidFill>
              </a:rPr>
              <a:t> </a:t>
            </a:r>
            <a:br>
              <a:rPr lang="en-CA" sz="2100" dirty="0">
                <a:solidFill>
                  <a:srgbClr val="ADD8AD"/>
                </a:solidFill>
              </a:rPr>
            </a:br>
            <a:r>
              <a:rPr lang="en-CA" sz="2100" dirty="0" err="1">
                <a:solidFill>
                  <a:srgbClr val="ADD8AD"/>
                </a:solidFill>
              </a:rPr>
              <a:t>Témiscaming</a:t>
            </a:r>
            <a:r>
              <a:rPr lang="en-CA" sz="2100" dirty="0">
                <a:solidFill>
                  <a:srgbClr val="ADD8AD"/>
                </a:solidFill>
              </a:rPr>
              <a:t>, 12 </a:t>
            </a:r>
            <a:r>
              <a:rPr lang="en-CA" sz="2100" dirty="0" err="1">
                <a:solidFill>
                  <a:srgbClr val="ADD8AD"/>
                </a:solidFill>
              </a:rPr>
              <a:t>novembre</a:t>
            </a:r>
            <a:r>
              <a:rPr lang="en-CA" sz="2100" dirty="0">
                <a:solidFill>
                  <a:srgbClr val="ADD8AD"/>
                </a:solidFill>
              </a:rPr>
              <a:t> 2021</a:t>
            </a:r>
          </a:p>
        </p:txBody>
      </p:sp>
      <p:pic>
        <p:nvPicPr>
          <p:cNvPr id="12" name="Picture 11" descr="Logo&#10;&#10;Description automatically generated">
            <a:extLst>
              <a:ext uri="{FF2B5EF4-FFF2-40B4-BE49-F238E27FC236}">
                <a16:creationId xmlns:a16="http://schemas.microsoft.com/office/drawing/2014/main" id="{17346F16-FA99-4504-BAE1-D973859D2E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332656"/>
            <a:ext cx="2232248" cy="1480572"/>
          </a:xfrm>
          <a:prstGeom prst="rect">
            <a:avLst/>
          </a:prstGeom>
        </p:spPr>
      </p:pic>
    </p:spTree>
    <p:extLst>
      <p:ext uri="{BB962C8B-B14F-4D97-AF65-F5344CB8AC3E}">
        <p14:creationId xmlns:p14="http://schemas.microsoft.com/office/powerpoint/2010/main" val="179635624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A6DE6-5F18-4D52-9123-10B870CB7D0A}"/>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25F6C006-0CDE-4290-8E6A-E05A3BBC830E}"/>
              </a:ext>
            </a:extLst>
          </p:cNvPr>
          <p:cNvSpPr>
            <a:spLocks noGrp="1"/>
          </p:cNvSpPr>
          <p:nvPr>
            <p:ph idx="1"/>
          </p:nvPr>
        </p:nvSpPr>
        <p:spPr/>
        <p:txBody>
          <a:bodyPr/>
          <a:lstStyle/>
          <a:p>
            <a:endParaRPr lang="en-CA"/>
          </a:p>
        </p:txBody>
      </p:sp>
      <p:sp>
        <p:nvSpPr>
          <p:cNvPr id="4" name="Slide Number Placeholder 3">
            <a:extLst>
              <a:ext uri="{FF2B5EF4-FFF2-40B4-BE49-F238E27FC236}">
                <a16:creationId xmlns:a16="http://schemas.microsoft.com/office/drawing/2014/main" id="{932FB0B8-43CC-4068-A5EC-9BAF5C4F33B8}"/>
              </a:ext>
            </a:extLst>
          </p:cNvPr>
          <p:cNvSpPr>
            <a:spLocks noGrp="1"/>
          </p:cNvSpPr>
          <p:nvPr>
            <p:ph type="sldNum" sz="quarter" idx="10"/>
          </p:nvPr>
        </p:nvSpPr>
        <p:spPr/>
        <p:txBody>
          <a:bodyPr/>
          <a:lstStyle/>
          <a:p>
            <a:pPr>
              <a:defRPr/>
            </a:pPr>
            <a:fld id="{999CC7DE-6B88-469A-987F-F7BFA822EFEF}" type="slidenum">
              <a:rPr lang="en-US" altLang="en-US" smtClean="0"/>
              <a:pPr>
                <a:defRPr/>
              </a:pPr>
              <a:t>10</a:t>
            </a:fld>
            <a:endParaRPr lang="en-US" altLang="en-US"/>
          </a:p>
        </p:txBody>
      </p:sp>
      <p:pic>
        <p:nvPicPr>
          <p:cNvPr id="6" name="Picture 5">
            <a:extLst>
              <a:ext uri="{FF2B5EF4-FFF2-40B4-BE49-F238E27FC236}">
                <a16:creationId xmlns:a16="http://schemas.microsoft.com/office/drawing/2014/main" id="{7726941B-2806-4387-A27A-5A9FCC486AB0}"/>
              </a:ext>
            </a:extLst>
          </p:cNvPr>
          <p:cNvPicPr>
            <a:picLocks noChangeAspect="1"/>
          </p:cNvPicPr>
          <p:nvPr/>
        </p:nvPicPr>
        <p:blipFill>
          <a:blip r:embed="rId3"/>
          <a:stretch>
            <a:fillRect/>
          </a:stretch>
        </p:blipFill>
        <p:spPr>
          <a:xfrm>
            <a:off x="-1" y="0"/>
            <a:ext cx="13440817" cy="5900657"/>
          </a:xfrm>
          <a:prstGeom prst="rect">
            <a:avLst/>
          </a:prstGeom>
        </p:spPr>
      </p:pic>
      <p:sp>
        <p:nvSpPr>
          <p:cNvPr id="7" name="Rectangle 6">
            <a:extLst>
              <a:ext uri="{FF2B5EF4-FFF2-40B4-BE49-F238E27FC236}">
                <a16:creationId xmlns:a16="http://schemas.microsoft.com/office/drawing/2014/main" id="{15715508-9734-4E5F-B0AA-0C5D8FFFA920}"/>
              </a:ext>
            </a:extLst>
          </p:cNvPr>
          <p:cNvSpPr/>
          <p:nvPr/>
        </p:nvSpPr>
        <p:spPr>
          <a:xfrm>
            <a:off x="11136560" y="764704"/>
            <a:ext cx="2880320" cy="28083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4449776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269C3-92B6-422F-B0CF-23290BC97A17}"/>
              </a:ext>
            </a:extLst>
          </p:cNvPr>
          <p:cNvSpPr>
            <a:spLocks noGrp="1"/>
          </p:cNvSpPr>
          <p:nvPr>
            <p:ph type="title"/>
          </p:nvPr>
        </p:nvSpPr>
        <p:spPr>
          <a:xfrm>
            <a:off x="850900" y="150284"/>
            <a:ext cx="10483851" cy="830444"/>
          </a:xfrm>
        </p:spPr>
        <p:txBody>
          <a:bodyPr/>
          <a:lstStyle/>
          <a:p>
            <a:r>
              <a:rPr lang="en-CA" dirty="0" err="1"/>
              <a:t>Emplois</a:t>
            </a:r>
            <a:r>
              <a:rPr lang="en-CA" dirty="0"/>
              <a:t> et </a:t>
            </a:r>
            <a:r>
              <a:rPr lang="en-CA" dirty="0" err="1"/>
              <a:t>revenu</a:t>
            </a:r>
            <a:endParaRPr lang="en-CA" dirty="0"/>
          </a:p>
        </p:txBody>
      </p:sp>
      <p:sp>
        <p:nvSpPr>
          <p:cNvPr id="3" name="Content Placeholder 2">
            <a:extLst>
              <a:ext uri="{FF2B5EF4-FFF2-40B4-BE49-F238E27FC236}">
                <a16:creationId xmlns:a16="http://schemas.microsoft.com/office/drawing/2014/main" id="{6572983E-7EB3-49D7-A72E-50682921B704}"/>
              </a:ext>
            </a:extLst>
          </p:cNvPr>
          <p:cNvSpPr>
            <a:spLocks noGrp="1"/>
          </p:cNvSpPr>
          <p:nvPr>
            <p:ph idx="1"/>
          </p:nvPr>
        </p:nvSpPr>
        <p:spPr/>
        <p:txBody>
          <a:bodyPr/>
          <a:lstStyle/>
          <a:p>
            <a:endParaRPr lang="en-CA"/>
          </a:p>
        </p:txBody>
      </p:sp>
      <p:sp>
        <p:nvSpPr>
          <p:cNvPr id="4" name="Slide Number Placeholder 3">
            <a:extLst>
              <a:ext uri="{FF2B5EF4-FFF2-40B4-BE49-F238E27FC236}">
                <a16:creationId xmlns:a16="http://schemas.microsoft.com/office/drawing/2014/main" id="{769DA463-3AD2-42EA-B7A5-38A1E36BC243}"/>
              </a:ext>
            </a:extLst>
          </p:cNvPr>
          <p:cNvSpPr>
            <a:spLocks noGrp="1"/>
          </p:cNvSpPr>
          <p:nvPr>
            <p:ph type="sldNum" sz="quarter" idx="10"/>
          </p:nvPr>
        </p:nvSpPr>
        <p:spPr/>
        <p:txBody>
          <a:bodyPr/>
          <a:lstStyle/>
          <a:p>
            <a:pPr>
              <a:defRPr/>
            </a:pPr>
            <a:fld id="{BB6DE63A-2515-D241-94AA-6A006E9DEE89}" type="slidenum">
              <a:rPr lang="en-US" smtClean="0"/>
              <a:pPr>
                <a:defRPr/>
              </a:pPr>
              <a:t>11</a:t>
            </a:fld>
            <a:endParaRPr lang="en-US" dirty="0"/>
          </a:p>
        </p:txBody>
      </p:sp>
      <p:pic>
        <p:nvPicPr>
          <p:cNvPr id="2050" name="Picture 2" descr="Le diagramme circulaire montre les emplois directs générés par le secteur forestier (en pourcentage), en 2018, pour trois sous-secteurs, décrits ci-dessous">
            <a:extLst>
              <a:ext uri="{FF2B5EF4-FFF2-40B4-BE49-F238E27FC236}">
                <a16:creationId xmlns:a16="http://schemas.microsoft.com/office/drawing/2014/main" id="{C8BB615E-7999-43EF-8C87-62ED2BD98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4457" y="1282452"/>
            <a:ext cx="3325162" cy="429309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FEB4A55-2A9F-4F71-AD7B-96C37DA1D7FC}"/>
              </a:ext>
            </a:extLst>
          </p:cNvPr>
          <p:cNvSpPr/>
          <p:nvPr/>
        </p:nvSpPr>
        <p:spPr>
          <a:xfrm>
            <a:off x="1154244" y="6321079"/>
            <a:ext cx="9504205" cy="276999"/>
          </a:xfrm>
          <a:prstGeom prst="rect">
            <a:avLst/>
          </a:prstGeom>
        </p:spPr>
        <p:txBody>
          <a:bodyPr wrap="none">
            <a:spAutoFit/>
          </a:bodyPr>
          <a:lstStyle/>
          <a:p>
            <a:pPr algn="ctr"/>
            <a:r>
              <a:rPr lang="en-CA" sz="1200" dirty="0">
                <a:solidFill>
                  <a:schemeClr val="bg1"/>
                </a:solidFill>
              </a:rPr>
              <a:t>https://www.rncan.gc.ca/nos-ressources-naturelles/forets/letat-forets-canada-rapport-annuel/forets-benefiques-canadiens/indicateur-emploi/16555</a:t>
            </a:r>
          </a:p>
        </p:txBody>
      </p:sp>
      <p:pic>
        <p:nvPicPr>
          <p:cNvPr id="8" name="Picture 7">
            <a:extLst>
              <a:ext uri="{FF2B5EF4-FFF2-40B4-BE49-F238E27FC236}">
                <a16:creationId xmlns:a16="http://schemas.microsoft.com/office/drawing/2014/main" id="{DCAE43DB-617F-4B7A-881C-6FB10E5FBD87}"/>
              </a:ext>
            </a:extLst>
          </p:cNvPr>
          <p:cNvPicPr>
            <a:picLocks noChangeAspect="1"/>
          </p:cNvPicPr>
          <p:nvPr/>
        </p:nvPicPr>
        <p:blipFill>
          <a:blip r:embed="rId4"/>
          <a:stretch>
            <a:fillRect/>
          </a:stretch>
        </p:blipFill>
        <p:spPr>
          <a:xfrm>
            <a:off x="647700" y="1195934"/>
            <a:ext cx="8040588" cy="4842626"/>
          </a:xfrm>
          <a:prstGeom prst="rect">
            <a:avLst/>
          </a:prstGeom>
        </p:spPr>
      </p:pic>
    </p:spTree>
    <p:extLst>
      <p:ext uri="{BB962C8B-B14F-4D97-AF65-F5344CB8AC3E}">
        <p14:creationId xmlns:p14="http://schemas.microsoft.com/office/powerpoint/2010/main" val="84503455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8D4C6E-616D-4D09-A190-C9C5B337B7FC}"/>
              </a:ext>
            </a:extLst>
          </p:cNvPr>
          <p:cNvSpPr/>
          <p:nvPr/>
        </p:nvSpPr>
        <p:spPr>
          <a:xfrm>
            <a:off x="-456728" y="-243408"/>
            <a:ext cx="13753528" cy="7416824"/>
          </a:xfrm>
          <a:prstGeom prst="rect">
            <a:avLst/>
          </a:prstGeom>
          <a:solidFill>
            <a:srgbClr val="0078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CB399597-7326-421D-A6CE-6F44550161A0}"/>
              </a:ext>
            </a:extLst>
          </p:cNvPr>
          <p:cNvSpPr>
            <a:spLocks noGrp="1"/>
          </p:cNvSpPr>
          <p:nvPr>
            <p:ph type="title"/>
          </p:nvPr>
        </p:nvSpPr>
        <p:spPr/>
        <p:txBody>
          <a:bodyPr/>
          <a:lstStyle/>
          <a:p>
            <a:endParaRPr lang="en-CA"/>
          </a:p>
        </p:txBody>
      </p:sp>
      <p:pic>
        <p:nvPicPr>
          <p:cNvPr id="6" name="Content Placeholder 5" descr="A picture containing text, sign, plant&#10;&#10;Description automatically generated">
            <a:extLst>
              <a:ext uri="{FF2B5EF4-FFF2-40B4-BE49-F238E27FC236}">
                <a16:creationId xmlns:a16="http://schemas.microsoft.com/office/drawing/2014/main" id="{726B0AFC-51C1-4B9F-95C1-907D6F7B29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9984" y="-34032"/>
            <a:ext cx="6892032" cy="6892032"/>
          </a:xfrm>
        </p:spPr>
      </p:pic>
      <p:sp>
        <p:nvSpPr>
          <p:cNvPr id="4" name="Slide Number Placeholder 3">
            <a:extLst>
              <a:ext uri="{FF2B5EF4-FFF2-40B4-BE49-F238E27FC236}">
                <a16:creationId xmlns:a16="http://schemas.microsoft.com/office/drawing/2014/main" id="{7A3880F6-32BF-47EA-B238-565075620CAD}"/>
              </a:ext>
            </a:extLst>
          </p:cNvPr>
          <p:cNvSpPr>
            <a:spLocks noGrp="1"/>
          </p:cNvSpPr>
          <p:nvPr>
            <p:ph type="sldNum" sz="quarter" idx="10"/>
          </p:nvPr>
        </p:nvSpPr>
        <p:spPr/>
        <p:txBody>
          <a:bodyPr/>
          <a:lstStyle/>
          <a:p>
            <a:pPr>
              <a:defRPr/>
            </a:pPr>
            <a:fld id="{BB6DE63A-2515-D241-94AA-6A006E9DEE89}" type="slidenum">
              <a:rPr lang="en-US" smtClean="0"/>
              <a:pPr>
                <a:defRPr/>
              </a:pPr>
              <a:t>12</a:t>
            </a:fld>
            <a:endParaRPr lang="en-US" dirty="0"/>
          </a:p>
        </p:txBody>
      </p:sp>
      <p:pic>
        <p:nvPicPr>
          <p:cNvPr id="8" name="Picture 7" descr="Logo&#10;&#10;Description automatically generated">
            <a:extLst>
              <a:ext uri="{FF2B5EF4-FFF2-40B4-BE49-F238E27FC236}">
                <a16:creationId xmlns:a16="http://schemas.microsoft.com/office/drawing/2014/main" id="{5DDC2558-D837-45C6-9E7C-207918D1E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472" y="5733256"/>
            <a:ext cx="1271464" cy="843318"/>
          </a:xfrm>
          <a:prstGeom prst="rect">
            <a:avLst/>
          </a:prstGeom>
        </p:spPr>
      </p:pic>
      <p:sp>
        <p:nvSpPr>
          <p:cNvPr id="9" name="TextBox 8">
            <a:extLst>
              <a:ext uri="{FF2B5EF4-FFF2-40B4-BE49-F238E27FC236}">
                <a16:creationId xmlns:a16="http://schemas.microsoft.com/office/drawing/2014/main" id="{3319ECDA-1DB3-44D0-90E8-602870B6899A}"/>
              </a:ext>
            </a:extLst>
          </p:cNvPr>
          <p:cNvSpPr txBox="1"/>
          <p:nvPr/>
        </p:nvSpPr>
        <p:spPr>
          <a:xfrm>
            <a:off x="2635103" y="6488668"/>
            <a:ext cx="6921794" cy="369332"/>
          </a:xfrm>
          <a:prstGeom prst="rect">
            <a:avLst/>
          </a:prstGeom>
          <a:noFill/>
        </p:spPr>
        <p:txBody>
          <a:bodyPr wrap="square">
            <a:spAutoFit/>
          </a:bodyPr>
          <a:lstStyle/>
          <a:p>
            <a:pPr algn="ctr"/>
            <a:r>
              <a:rPr lang="en-CA" dirty="0">
                <a:solidFill>
                  <a:schemeClr val="bg1"/>
                </a:solidFill>
              </a:rPr>
              <a:t>https://www.laforesteriepourlavenir.ca/</a:t>
            </a:r>
          </a:p>
        </p:txBody>
      </p:sp>
    </p:spTree>
    <p:extLst>
      <p:ext uri="{BB962C8B-B14F-4D97-AF65-F5344CB8AC3E}">
        <p14:creationId xmlns:p14="http://schemas.microsoft.com/office/powerpoint/2010/main" val="2461645955"/>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9319E8-653A-4A62-A938-725354C75669}"/>
              </a:ext>
            </a:extLst>
          </p:cNvPr>
          <p:cNvSpPr/>
          <p:nvPr/>
        </p:nvSpPr>
        <p:spPr>
          <a:xfrm>
            <a:off x="-384720" y="-243408"/>
            <a:ext cx="13753528" cy="7416824"/>
          </a:xfrm>
          <a:prstGeom prst="rect">
            <a:avLst/>
          </a:prstGeom>
          <a:solidFill>
            <a:srgbClr val="0078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404E2D0E-1BEA-4D21-BE1C-AA71C2C8EAAD}"/>
              </a:ext>
            </a:extLst>
          </p:cNvPr>
          <p:cNvSpPr>
            <a:spLocks noGrp="1"/>
          </p:cNvSpPr>
          <p:nvPr>
            <p:ph type="title"/>
          </p:nvPr>
        </p:nvSpPr>
        <p:spPr/>
        <p:txBody>
          <a:bodyPr/>
          <a:lstStyle/>
          <a:p>
            <a:endParaRPr lang="en-CA"/>
          </a:p>
        </p:txBody>
      </p:sp>
      <p:pic>
        <p:nvPicPr>
          <p:cNvPr id="6" name="Content Placeholder 5" descr="A picture containing text, tree, sign, outdoor&#10;&#10;Description automatically generated">
            <a:extLst>
              <a:ext uri="{FF2B5EF4-FFF2-40B4-BE49-F238E27FC236}">
                <a16:creationId xmlns:a16="http://schemas.microsoft.com/office/drawing/2014/main" id="{E89A909C-BA89-40E7-AFE3-5010776BBA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1956" y="-22428"/>
            <a:ext cx="6888088" cy="6888088"/>
          </a:xfrm>
        </p:spPr>
      </p:pic>
      <p:sp>
        <p:nvSpPr>
          <p:cNvPr id="4" name="Slide Number Placeholder 3">
            <a:extLst>
              <a:ext uri="{FF2B5EF4-FFF2-40B4-BE49-F238E27FC236}">
                <a16:creationId xmlns:a16="http://schemas.microsoft.com/office/drawing/2014/main" id="{05D9C802-5CC8-426E-A90E-162711924C39}"/>
              </a:ext>
            </a:extLst>
          </p:cNvPr>
          <p:cNvSpPr>
            <a:spLocks noGrp="1"/>
          </p:cNvSpPr>
          <p:nvPr>
            <p:ph type="sldNum" sz="quarter" idx="10"/>
          </p:nvPr>
        </p:nvSpPr>
        <p:spPr/>
        <p:txBody>
          <a:bodyPr/>
          <a:lstStyle/>
          <a:p>
            <a:pPr>
              <a:defRPr/>
            </a:pPr>
            <a:fld id="{BB6DE63A-2515-D241-94AA-6A006E9DEE89}" type="slidenum">
              <a:rPr lang="en-US" smtClean="0"/>
              <a:pPr>
                <a:defRPr/>
              </a:pPr>
              <a:t>13</a:t>
            </a:fld>
            <a:endParaRPr lang="en-US" dirty="0"/>
          </a:p>
        </p:txBody>
      </p:sp>
      <p:pic>
        <p:nvPicPr>
          <p:cNvPr id="8" name="Picture 7" descr="Logo&#10;&#10;Description automatically generated">
            <a:extLst>
              <a:ext uri="{FF2B5EF4-FFF2-40B4-BE49-F238E27FC236}">
                <a16:creationId xmlns:a16="http://schemas.microsoft.com/office/drawing/2014/main" id="{16C44E4F-CCD6-46C4-9C78-ECE9E0F24B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472" y="5733256"/>
            <a:ext cx="1271464" cy="843318"/>
          </a:xfrm>
          <a:prstGeom prst="rect">
            <a:avLst/>
          </a:prstGeom>
        </p:spPr>
      </p:pic>
      <p:sp>
        <p:nvSpPr>
          <p:cNvPr id="11" name="TextBox 10">
            <a:extLst>
              <a:ext uri="{FF2B5EF4-FFF2-40B4-BE49-F238E27FC236}">
                <a16:creationId xmlns:a16="http://schemas.microsoft.com/office/drawing/2014/main" id="{794810A7-01C2-42BE-9403-CF61E1B7DC7B}"/>
              </a:ext>
            </a:extLst>
          </p:cNvPr>
          <p:cNvSpPr txBox="1"/>
          <p:nvPr/>
        </p:nvSpPr>
        <p:spPr>
          <a:xfrm>
            <a:off x="2635103" y="6488668"/>
            <a:ext cx="6921794" cy="369332"/>
          </a:xfrm>
          <a:prstGeom prst="rect">
            <a:avLst/>
          </a:prstGeom>
          <a:noFill/>
        </p:spPr>
        <p:txBody>
          <a:bodyPr wrap="square">
            <a:spAutoFit/>
          </a:bodyPr>
          <a:lstStyle/>
          <a:p>
            <a:pPr algn="ctr"/>
            <a:r>
              <a:rPr lang="en-CA" dirty="0">
                <a:solidFill>
                  <a:schemeClr val="bg1"/>
                </a:solidFill>
              </a:rPr>
              <a:t>https://www.laforesteriepourlavenir.ca/</a:t>
            </a:r>
          </a:p>
        </p:txBody>
      </p:sp>
    </p:spTree>
    <p:extLst>
      <p:ext uri="{BB962C8B-B14F-4D97-AF65-F5344CB8AC3E}">
        <p14:creationId xmlns:p14="http://schemas.microsoft.com/office/powerpoint/2010/main" val="215417908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9319E8-653A-4A62-A938-725354C75669}"/>
              </a:ext>
            </a:extLst>
          </p:cNvPr>
          <p:cNvSpPr/>
          <p:nvPr/>
        </p:nvSpPr>
        <p:spPr>
          <a:xfrm>
            <a:off x="-384720" y="-243408"/>
            <a:ext cx="13753528" cy="7416824"/>
          </a:xfrm>
          <a:prstGeom prst="rect">
            <a:avLst/>
          </a:prstGeom>
          <a:solidFill>
            <a:srgbClr val="00784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0" name="Content Placeholder 9" descr="A picture containing text&#10;&#10;Description automatically generated">
            <a:extLst>
              <a:ext uri="{FF2B5EF4-FFF2-40B4-BE49-F238E27FC236}">
                <a16:creationId xmlns:a16="http://schemas.microsoft.com/office/drawing/2014/main" id="{64DB31D1-5485-45B3-8A3F-7335447E28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39616" y="-28623"/>
            <a:ext cx="6912768" cy="6912768"/>
          </a:xfrm>
        </p:spPr>
      </p:pic>
      <p:sp>
        <p:nvSpPr>
          <p:cNvPr id="2" name="Title 1">
            <a:extLst>
              <a:ext uri="{FF2B5EF4-FFF2-40B4-BE49-F238E27FC236}">
                <a16:creationId xmlns:a16="http://schemas.microsoft.com/office/drawing/2014/main" id="{404E2D0E-1BEA-4D21-BE1C-AA71C2C8EAAD}"/>
              </a:ext>
            </a:extLst>
          </p:cNvPr>
          <p:cNvSpPr>
            <a:spLocks noGrp="1"/>
          </p:cNvSpPr>
          <p:nvPr>
            <p:ph type="title"/>
          </p:nvPr>
        </p:nvSpPr>
        <p:spPr/>
        <p:txBody>
          <a:bodyPr/>
          <a:lstStyle/>
          <a:p>
            <a:endParaRPr lang="en-CA"/>
          </a:p>
        </p:txBody>
      </p:sp>
      <p:sp>
        <p:nvSpPr>
          <p:cNvPr id="4" name="Slide Number Placeholder 3">
            <a:extLst>
              <a:ext uri="{FF2B5EF4-FFF2-40B4-BE49-F238E27FC236}">
                <a16:creationId xmlns:a16="http://schemas.microsoft.com/office/drawing/2014/main" id="{05D9C802-5CC8-426E-A90E-162711924C39}"/>
              </a:ext>
            </a:extLst>
          </p:cNvPr>
          <p:cNvSpPr>
            <a:spLocks noGrp="1"/>
          </p:cNvSpPr>
          <p:nvPr>
            <p:ph type="sldNum" sz="quarter" idx="10"/>
          </p:nvPr>
        </p:nvSpPr>
        <p:spPr/>
        <p:txBody>
          <a:bodyPr/>
          <a:lstStyle/>
          <a:p>
            <a:pPr>
              <a:defRPr/>
            </a:pPr>
            <a:fld id="{BB6DE63A-2515-D241-94AA-6A006E9DEE89}" type="slidenum">
              <a:rPr lang="en-US" smtClean="0"/>
              <a:pPr>
                <a:defRPr/>
              </a:pPr>
              <a:t>14</a:t>
            </a:fld>
            <a:endParaRPr lang="en-US" dirty="0"/>
          </a:p>
        </p:txBody>
      </p:sp>
      <p:pic>
        <p:nvPicPr>
          <p:cNvPr id="8" name="Picture 7" descr="Logo&#10;&#10;Description automatically generated">
            <a:extLst>
              <a:ext uri="{FF2B5EF4-FFF2-40B4-BE49-F238E27FC236}">
                <a16:creationId xmlns:a16="http://schemas.microsoft.com/office/drawing/2014/main" id="{16C44E4F-CCD6-46C4-9C78-ECE9E0F24B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44472" y="5733256"/>
            <a:ext cx="1271464" cy="843318"/>
          </a:xfrm>
          <a:prstGeom prst="rect">
            <a:avLst/>
          </a:prstGeom>
        </p:spPr>
      </p:pic>
      <p:sp>
        <p:nvSpPr>
          <p:cNvPr id="11" name="TextBox 10">
            <a:extLst>
              <a:ext uri="{FF2B5EF4-FFF2-40B4-BE49-F238E27FC236}">
                <a16:creationId xmlns:a16="http://schemas.microsoft.com/office/drawing/2014/main" id="{794810A7-01C2-42BE-9403-CF61E1B7DC7B}"/>
              </a:ext>
            </a:extLst>
          </p:cNvPr>
          <p:cNvSpPr txBox="1"/>
          <p:nvPr/>
        </p:nvSpPr>
        <p:spPr>
          <a:xfrm>
            <a:off x="2635103" y="6488668"/>
            <a:ext cx="6921794" cy="369332"/>
          </a:xfrm>
          <a:prstGeom prst="rect">
            <a:avLst/>
          </a:prstGeom>
          <a:noFill/>
        </p:spPr>
        <p:txBody>
          <a:bodyPr wrap="square">
            <a:spAutoFit/>
          </a:bodyPr>
          <a:lstStyle/>
          <a:p>
            <a:pPr algn="ctr"/>
            <a:r>
              <a:rPr lang="en-CA" dirty="0">
                <a:solidFill>
                  <a:schemeClr val="bg1"/>
                </a:solidFill>
              </a:rPr>
              <a:t>https://www.laforesteriepourlavenir.ca/</a:t>
            </a:r>
          </a:p>
        </p:txBody>
      </p:sp>
    </p:spTree>
    <p:extLst>
      <p:ext uri="{BB962C8B-B14F-4D97-AF65-F5344CB8AC3E}">
        <p14:creationId xmlns:p14="http://schemas.microsoft.com/office/powerpoint/2010/main" val="1551089106"/>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437-0A86-4FCF-9808-2603F58A79E0}"/>
              </a:ext>
            </a:extLst>
          </p:cNvPr>
          <p:cNvSpPr>
            <a:spLocks noGrp="1"/>
          </p:cNvSpPr>
          <p:nvPr>
            <p:ph type="title"/>
          </p:nvPr>
        </p:nvSpPr>
        <p:spPr/>
        <p:txBody>
          <a:bodyPr/>
          <a:lstStyle/>
          <a:p>
            <a:r>
              <a:rPr lang="en-CA" dirty="0"/>
              <a:t>Avenir du </a:t>
            </a:r>
            <a:r>
              <a:rPr lang="en-CA" dirty="0" err="1"/>
              <a:t>secteur</a:t>
            </a:r>
            <a:r>
              <a:rPr lang="en-CA" dirty="0"/>
              <a:t> et reprise post covid</a:t>
            </a:r>
          </a:p>
        </p:txBody>
      </p:sp>
      <p:sp>
        <p:nvSpPr>
          <p:cNvPr id="3" name="Content Placeholder 2">
            <a:extLst>
              <a:ext uri="{FF2B5EF4-FFF2-40B4-BE49-F238E27FC236}">
                <a16:creationId xmlns:a16="http://schemas.microsoft.com/office/drawing/2014/main" id="{29D0C7BA-90EE-487C-A06C-4ABF0A1A706D}"/>
              </a:ext>
            </a:extLst>
          </p:cNvPr>
          <p:cNvSpPr>
            <a:spLocks noGrp="1"/>
          </p:cNvSpPr>
          <p:nvPr>
            <p:ph idx="1"/>
          </p:nvPr>
        </p:nvSpPr>
        <p:spPr/>
        <p:txBody>
          <a:bodyPr/>
          <a:lstStyle/>
          <a:p>
            <a:endParaRPr lang="en-CA"/>
          </a:p>
        </p:txBody>
      </p:sp>
      <p:sp>
        <p:nvSpPr>
          <p:cNvPr id="4" name="Slide Number Placeholder 3">
            <a:extLst>
              <a:ext uri="{FF2B5EF4-FFF2-40B4-BE49-F238E27FC236}">
                <a16:creationId xmlns:a16="http://schemas.microsoft.com/office/drawing/2014/main" id="{6672BB43-1C0A-43C9-9914-63584A591955}"/>
              </a:ext>
            </a:extLst>
          </p:cNvPr>
          <p:cNvSpPr>
            <a:spLocks noGrp="1"/>
          </p:cNvSpPr>
          <p:nvPr>
            <p:ph type="sldNum" sz="quarter" idx="10"/>
          </p:nvPr>
        </p:nvSpPr>
        <p:spPr/>
        <p:txBody>
          <a:bodyPr/>
          <a:lstStyle/>
          <a:p>
            <a:pPr>
              <a:defRPr/>
            </a:pPr>
            <a:fld id="{999CC7DE-6B88-469A-987F-F7BFA822EFEF}" type="slidenum">
              <a:rPr lang="en-US" altLang="en-US" smtClean="0"/>
              <a:pPr>
                <a:defRPr/>
              </a:pPr>
              <a:t>15</a:t>
            </a:fld>
            <a:endParaRPr lang="en-US" altLang="en-US"/>
          </a:p>
        </p:txBody>
      </p:sp>
      <p:pic>
        <p:nvPicPr>
          <p:cNvPr id="6" name="Picture 5">
            <a:extLst>
              <a:ext uri="{FF2B5EF4-FFF2-40B4-BE49-F238E27FC236}">
                <a16:creationId xmlns:a16="http://schemas.microsoft.com/office/drawing/2014/main" id="{27455EBD-9C0C-4B4E-A915-C1238CCE48E4}"/>
              </a:ext>
            </a:extLst>
          </p:cNvPr>
          <p:cNvPicPr>
            <a:picLocks noChangeAspect="1"/>
          </p:cNvPicPr>
          <p:nvPr/>
        </p:nvPicPr>
        <p:blipFill>
          <a:blip r:embed="rId3"/>
          <a:stretch>
            <a:fillRect/>
          </a:stretch>
        </p:blipFill>
        <p:spPr>
          <a:xfrm>
            <a:off x="-1" y="0"/>
            <a:ext cx="14726763" cy="6093296"/>
          </a:xfrm>
          <a:prstGeom prst="rect">
            <a:avLst/>
          </a:prstGeom>
        </p:spPr>
      </p:pic>
      <p:sp>
        <p:nvSpPr>
          <p:cNvPr id="7" name="Rectangle 6">
            <a:extLst>
              <a:ext uri="{FF2B5EF4-FFF2-40B4-BE49-F238E27FC236}">
                <a16:creationId xmlns:a16="http://schemas.microsoft.com/office/drawing/2014/main" id="{E23756C5-B161-4D16-96F3-1E8882C9B77D}"/>
              </a:ext>
            </a:extLst>
          </p:cNvPr>
          <p:cNvSpPr/>
          <p:nvPr/>
        </p:nvSpPr>
        <p:spPr>
          <a:xfrm>
            <a:off x="11136560" y="764704"/>
            <a:ext cx="2880320" cy="237626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AEF5CD7E-CCB7-4DAC-9FCC-80A415B40FDC}"/>
              </a:ext>
            </a:extLst>
          </p:cNvPr>
          <p:cNvSpPr/>
          <p:nvPr/>
        </p:nvSpPr>
        <p:spPr>
          <a:xfrm>
            <a:off x="4048210" y="6321079"/>
            <a:ext cx="3716274" cy="276999"/>
          </a:xfrm>
          <a:prstGeom prst="rect">
            <a:avLst/>
          </a:prstGeom>
        </p:spPr>
        <p:txBody>
          <a:bodyPr wrap="none">
            <a:spAutoFit/>
          </a:bodyPr>
          <a:lstStyle/>
          <a:p>
            <a:pPr algn="ctr"/>
            <a:r>
              <a:rPr lang="en-CA" sz="1200" dirty="0">
                <a:solidFill>
                  <a:schemeClr val="bg1"/>
                </a:solidFill>
              </a:rPr>
              <a:t>https://fr.fpac.ca/grand-themes/economie-et-commerce</a:t>
            </a:r>
          </a:p>
        </p:txBody>
      </p:sp>
    </p:spTree>
    <p:extLst>
      <p:ext uri="{BB962C8B-B14F-4D97-AF65-F5344CB8AC3E}">
        <p14:creationId xmlns:p14="http://schemas.microsoft.com/office/powerpoint/2010/main" val="126451221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D4F2-3424-4FB6-BDC0-84FACD2015AC}"/>
              </a:ext>
            </a:extLst>
          </p:cNvPr>
          <p:cNvSpPr>
            <a:spLocks noGrp="1"/>
          </p:cNvSpPr>
          <p:nvPr>
            <p:ph type="title"/>
          </p:nvPr>
        </p:nvSpPr>
        <p:spPr/>
        <p:txBody>
          <a:bodyPr/>
          <a:lstStyle/>
          <a:p>
            <a:endParaRPr lang="en-CA"/>
          </a:p>
        </p:txBody>
      </p:sp>
      <p:pic>
        <p:nvPicPr>
          <p:cNvPr id="6" name="Content Placeholder 5">
            <a:extLst>
              <a:ext uri="{FF2B5EF4-FFF2-40B4-BE49-F238E27FC236}">
                <a16:creationId xmlns:a16="http://schemas.microsoft.com/office/drawing/2014/main" id="{DE36B4B3-875D-46A7-B400-3638077F1CA5}"/>
              </a:ext>
            </a:extLst>
          </p:cNvPr>
          <p:cNvPicPr>
            <a:picLocks noGrp="1" noChangeAspect="1"/>
          </p:cNvPicPr>
          <p:nvPr>
            <p:ph idx="1"/>
          </p:nvPr>
        </p:nvPicPr>
        <p:blipFill rotWithShape="1">
          <a:blip r:embed="rId3"/>
          <a:srcRect b="12991"/>
          <a:stretch/>
        </p:blipFill>
        <p:spPr>
          <a:xfrm>
            <a:off x="0" y="0"/>
            <a:ext cx="8924381" cy="6052457"/>
          </a:xfrm>
        </p:spPr>
      </p:pic>
      <p:sp>
        <p:nvSpPr>
          <p:cNvPr id="4" name="Slide Number Placeholder 3">
            <a:extLst>
              <a:ext uri="{FF2B5EF4-FFF2-40B4-BE49-F238E27FC236}">
                <a16:creationId xmlns:a16="http://schemas.microsoft.com/office/drawing/2014/main" id="{3CA2EF54-0BC9-467D-9F84-B2B0E0C2D0E0}"/>
              </a:ext>
            </a:extLst>
          </p:cNvPr>
          <p:cNvSpPr>
            <a:spLocks noGrp="1"/>
          </p:cNvSpPr>
          <p:nvPr>
            <p:ph type="sldNum" sz="quarter" idx="10"/>
          </p:nvPr>
        </p:nvSpPr>
        <p:spPr/>
        <p:txBody>
          <a:bodyPr/>
          <a:lstStyle/>
          <a:p>
            <a:pPr>
              <a:defRPr/>
            </a:pPr>
            <a:fld id="{BB6DE63A-2515-D241-94AA-6A006E9DEE89}" type="slidenum">
              <a:rPr lang="en-US" smtClean="0"/>
              <a:pPr>
                <a:defRPr/>
              </a:pPr>
              <a:t>16</a:t>
            </a:fld>
            <a:endParaRPr lang="en-US" dirty="0"/>
          </a:p>
        </p:txBody>
      </p:sp>
      <p:sp>
        <p:nvSpPr>
          <p:cNvPr id="7" name="Rectangle 6">
            <a:extLst>
              <a:ext uri="{FF2B5EF4-FFF2-40B4-BE49-F238E27FC236}">
                <a16:creationId xmlns:a16="http://schemas.microsoft.com/office/drawing/2014/main" id="{19D3D777-261A-4FBC-AE38-9D01B8A63F49}"/>
              </a:ext>
            </a:extLst>
          </p:cNvPr>
          <p:cNvSpPr/>
          <p:nvPr/>
        </p:nvSpPr>
        <p:spPr>
          <a:xfrm>
            <a:off x="4017272" y="6321079"/>
            <a:ext cx="3778150" cy="276999"/>
          </a:xfrm>
          <a:prstGeom prst="rect">
            <a:avLst/>
          </a:prstGeom>
        </p:spPr>
        <p:txBody>
          <a:bodyPr wrap="none">
            <a:spAutoFit/>
          </a:bodyPr>
          <a:lstStyle/>
          <a:p>
            <a:pPr algn="ctr"/>
            <a:r>
              <a:rPr lang="en-CA" sz="1200" dirty="0">
                <a:solidFill>
                  <a:schemeClr val="bg1"/>
                </a:solidFill>
              </a:rPr>
              <a:t>https://cfs.nrcan.gc.ca/publications/download-pdf/37784</a:t>
            </a:r>
          </a:p>
        </p:txBody>
      </p:sp>
      <p:grpSp>
        <p:nvGrpSpPr>
          <p:cNvPr id="3" name="Group 2">
            <a:extLst>
              <a:ext uri="{FF2B5EF4-FFF2-40B4-BE49-F238E27FC236}">
                <a16:creationId xmlns:a16="http://schemas.microsoft.com/office/drawing/2014/main" id="{8C8564A5-3F01-42B4-8632-E2E26FFC0302}"/>
              </a:ext>
            </a:extLst>
          </p:cNvPr>
          <p:cNvGrpSpPr/>
          <p:nvPr/>
        </p:nvGrpSpPr>
        <p:grpSpPr>
          <a:xfrm>
            <a:off x="8791650" y="2600908"/>
            <a:ext cx="3416848" cy="1656184"/>
            <a:chOff x="8791650" y="4005064"/>
            <a:chExt cx="3416848" cy="1656184"/>
          </a:xfrm>
        </p:grpSpPr>
        <p:pic>
          <p:nvPicPr>
            <p:cNvPr id="8" name="Content Placeholder 5">
              <a:extLst>
                <a:ext uri="{FF2B5EF4-FFF2-40B4-BE49-F238E27FC236}">
                  <a16:creationId xmlns:a16="http://schemas.microsoft.com/office/drawing/2014/main" id="{21AC8FD7-ECCA-42AA-8E4D-5878591A407C}"/>
                </a:ext>
              </a:extLst>
            </p:cNvPr>
            <p:cNvPicPr>
              <a:picLocks noChangeAspect="1"/>
            </p:cNvPicPr>
            <p:nvPr/>
          </p:nvPicPr>
          <p:blipFill rotWithShape="1">
            <a:blip r:embed="rId3"/>
            <a:srcRect l="15402" t="88102" r="54674" b="839"/>
            <a:stretch/>
          </p:blipFill>
          <p:spPr bwMode="auto">
            <a:xfrm>
              <a:off x="8803536" y="4005064"/>
              <a:ext cx="2857728" cy="82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9" name="Content Placeholder 5">
              <a:extLst>
                <a:ext uri="{FF2B5EF4-FFF2-40B4-BE49-F238E27FC236}">
                  <a16:creationId xmlns:a16="http://schemas.microsoft.com/office/drawing/2014/main" id="{71C98925-55AA-45A7-B389-15C357D5EAF0}"/>
                </a:ext>
              </a:extLst>
            </p:cNvPr>
            <p:cNvPicPr>
              <a:picLocks noChangeAspect="1"/>
            </p:cNvPicPr>
            <p:nvPr/>
          </p:nvPicPr>
          <p:blipFill rotWithShape="1">
            <a:blip r:embed="rId3"/>
            <a:srcRect l="49205" t="88335" r="15016" b="1023"/>
            <a:stretch/>
          </p:blipFill>
          <p:spPr bwMode="auto">
            <a:xfrm>
              <a:off x="8791650" y="4869160"/>
              <a:ext cx="3416848" cy="79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grpSp>
    </p:spTree>
    <p:extLst>
      <p:ext uri="{BB962C8B-B14F-4D97-AF65-F5344CB8AC3E}">
        <p14:creationId xmlns:p14="http://schemas.microsoft.com/office/powerpoint/2010/main" val="16252212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7D5A5-18A6-42FB-A377-77B51FDCECCE}"/>
              </a:ext>
            </a:extLst>
          </p:cNvPr>
          <p:cNvSpPr>
            <a:spLocks noGrp="1"/>
          </p:cNvSpPr>
          <p:nvPr>
            <p:ph type="title"/>
          </p:nvPr>
        </p:nvSpPr>
        <p:spPr/>
        <p:txBody>
          <a:bodyPr/>
          <a:lstStyle/>
          <a:p>
            <a:r>
              <a:rPr lang="en-CA" dirty="0"/>
              <a:t>Conditions </a:t>
            </a:r>
            <a:r>
              <a:rPr lang="en-CA" dirty="0" err="1"/>
              <a:t>environmentales</a:t>
            </a:r>
            <a:endParaRPr lang="en-CA" dirty="0"/>
          </a:p>
        </p:txBody>
      </p:sp>
      <p:sp>
        <p:nvSpPr>
          <p:cNvPr id="4" name="Slide Number Placeholder 3">
            <a:extLst>
              <a:ext uri="{FF2B5EF4-FFF2-40B4-BE49-F238E27FC236}">
                <a16:creationId xmlns:a16="http://schemas.microsoft.com/office/drawing/2014/main" id="{234F930A-3D1A-48B3-9E81-A0F469BAEB52}"/>
              </a:ext>
            </a:extLst>
          </p:cNvPr>
          <p:cNvSpPr>
            <a:spLocks noGrp="1"/>
          </p:cNvSpPr>
          <p:nvPr>
            <p:ph type="sldNum" sz="quarter" idx="10"/>
          </p:nvPr>
        </p:nvSpPr>
        <p:spPr/>
        <p:txBody>
          <a:bodyPr/>
          <a:lstStyle/>
          <a:p>
            <a:pPr>
              <a:defRPr/>
            </a:pPr>
            <a:fld id="{999CC7DE-6B88-469A-987F-F7BFA822EFEF}" type="slidenum">
              <a:rPr lang="en-US" altLang="en-US" smtClean="0"/>
              <a:pPr>
                <a:defRPr/>
              </a:pPr>
              <a:t>17</a:t>
            </a:fld>
            <a:endParaRPr lang="en-US" altLang="en-US"/>
          </a:p>
        </p:txBody>
      </p:sp>
      <p:sp>
        <p:nvSpPr>
          <p:cNvPr id="7" name="Content Placeholder 6">
            <a:extLst>
              <a:ext uri="{FF2B5EF4-FFF2-40B4-BE49-F238E27FC236}">
                <a16:creationId xmlns:a16="http://schemas.microsoft.com/office/drawing/2014/main" id="{B662A6D7-D710-4C71-A8F6-E693199F0311}"/>
              </a:ext>
            </a:extLst>
          </p:cNvPr>
          <p:cNvSpPr>
            <a:spLocks noGrp="1"/>
          </p:cNvSpPr>
          <p:nvPr>
            <p:ph idx="1"/>
          </p:nvPr>
        </p:nvSpPr>
        <p:spPr/>
        <p:txBody>
          <a:bodyPr/>
          <a:lstStyle/>
          <a:p>
            <a:endParaRPr lang="en-CA"/>
          </a:p>
        </p:txBody>
      </p:sp>
      <p:pic>
        <p:nvPicPr>
          <p:cNvPr id="3076" name="Picture 4" descr="When Extreme Fires Become Routine: The Canada Letter - The New York Times">
            <a:extLst>
              <a:ext uri="{FF2B5EF4-FFF2-40B4-BE49-F238E27FC236}">
                <a16:creationId xmlns:a16="http://schemas.microsoft.com/office/drawing/2014/main" id="{D8C4BF34-124E-4C2A-A2A8-907F657F6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3746"/>
            <a:ext cx="12192000" cy="81254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B0E12C6-E2D5-44AB-B94C-FB6445245FBE}"/>
              </a:ext>
            </a:extLst>
          </p:cNvPr>
          <p:cNvSpPr/>
          <p:nvPr/>
        </p:nvSpPr>
        <p:spPr>
          <a:xfrm>
            <a:off x="3274843" y="6581001"/>
            <a:ext cx="5642314" cy="276999"/>
          </a:xfrm>
          <a:prstGeom prst="rect">
            <a:avLst/>
          </a:prstGeom>
        </p:spPr>
        <p:txBody>
          <a:bodyPr wrap="none">
            <a:spAutoFit/>
          </a:bodyPr>
          <a:lstStyle/>
          <a:p>
            <a:pPr algn="ctr"/>
            <a:r>
              <a:rPr lang="en-CA" sz="1200" dirty="0">
                <a:solidFill>
                  <a:schemeClr val="bg1"/>
                </a:solidFill>
              </a:rPr>
              <a:t>https://www.nytimes.com/2018/08/24/world/canada/extreme-fires-canada-letter.html</a:t>
            </a:r>
          </a:p>
        </p:txBody>
      </p:sp>
    </p:spTree>
    <p:extLst>
      <p:ext uri="{BB962C8B-B14F-4D97-AF65-F5344CB8AC3E}">
        <p14:creationId xmlns:p14="http://schemas.microsoft.com/office/powerpoint/2010/main" val="3013631760"/>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5C62-6129-4874-B3BF-89D9855AFAEA}"/>
              </a:ext>
            </a:extLst>
          </p:cNvPr>
          <p:cNvSpPr>
            <a:spLocks noGrp="1"/>
          </p:cNvSpPr>
          <p:nvPr>
            <p:ph type="title"/>
          </p:nvPr>
        </p:nvSpPr>
        <p:spPr>
          <a:xfrm>
            <a:off x="839416" y="476672"/>
            <a:ext cx="10483851" cy="1041400"/>
          </a:xfrm>
        </p:spPr>
        <p:txBody>
          <a:bodyPr/>
          <a:lstStyle/>
          <a:p>
            <a:r>
              <a:rPr lang="en-CA" dirty="0"/>
              <a:t>Fire and insects affect 25 times the area </a:t>
            </a:r>
            <a:br>
              <a:rPr lang="en-CA" dirty="0"/>
            </a:br>
            <a:r>
              <a:rPr lang="en-CA" dirty="0"/>
              <a:t>we are sustainably harvesting</a:t>
            </a:r>
          </a:p>
        </p:txBody>
      </p:sp>
      <p:sp>
        <p:nvSpPr>
          <p:cNvPr id="4" name="Slide Number Placeholder 3">
            <a:extLst>
              <a:ext uri="{FF2B5EF4-FFF2-40B4-BE49-F238E27FC236}">
                <a16:creationId xmlns:a16="http://schemas.microsoft.com/office/drawing/2014/main" id="{0111B29C-2397-4B4C-B694-CA5E36202250}"/>
              </a:ext>
            </a:extLst>
          </p:cNvPr>
          <p:cNvSpPr>
            <a:spLocks noGrp="1"/>
          </p:cNvSpPr>
          <p:nvPr>
            <p:ph type="sldNum" sz="quarter" idx="10"/>
          </p:nvPr>
        </p:nvSpPr>
        <p:spPr/>
        <p:txBody>
          <a:bodyPr/>
          <a:lstStyle/>
          <a:p>
            <a:fld id="{01E3E7BA-47F5-4D44-9E21-CE8A944E9699}" type="slidenum">
              <a:rPr lang="en-CA" smtClean="0"/>
              <a:t>18</a:t>
            </a:fld>
            <a:endParaRPr lang="en-CA"/>
          </a:p>
        </p:txBody>
      </p:sp>
      <p:pic>
        <p:nvPicPr>
          <p:cNvPr id="5" name="Picture 4">
            <a:extLst>
              <a:ext uri="{FF2B5EF4-FFF2-40B4-BE49-F238E27FC236}">
                <a16:creationId xmlns:a16="http://schemas.microsoft.com/office/drawing/2014/main" id="{32FC5A84-E9EC-448D-A930-94FE7396E1F3}"/>
              </a:ext>
            </a:extLst>
          </p:cNvPr>
          <p:cNvPicPr>
            <a:picLocks noChangeAspect="1"/>
          </p:cNvPicPr>
          <p:nvPr/>
        </p:nvPicPr>
        <p:blipFill rotWithShape="1">
          <a:blip r:embed="rId2"/>
          <a:srcRect r="16325"/>
          <a:stretch/>
        </p:blipFill>
        <p:spPr>
          <a:xfrm>
            <a:off x="911211" y="1690688"/>
            <a:ext cx="11280789" cy="4431741"/>
          </a:xfrm>
          <a:prstGeom prst="rect">
            <a:avLst/>
          </a:prstGeom>
        </p:spPr>
      </p:pic>
    </p:spTree>
    <p:extLst>
      <p:ext uri="{BB962C8B-B14F-4D97-AF65-F5344CB8AC3E}">
        <p14:creationId xmlns:p14="http://schemas.microsoft.com/office/powerpoint/2010/main" val="411151296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3197A3-7769-47EE-A163-0B87C781675B}"/>
              </a:ext>
            </a:extLst>
          </p:cNvPr>
          <p:cNvSpPr>
            <a:spLocks noGrp="1"/>
          </p:cNvSpPr>
          <p:nvPr>
            <p:ph type="sldNum" sz="quarter" idx="10"/>
          </p:nvPr>
        </p:nvSpPr>
        <p:spPr/>
        <p:txBody>
          <a:bodyPr/>
          <a:lstStyle/>
          <a:p>
            <a:pPr>
              <a:defRPr/>
            </a:pPr>
            <a:fld id="{BB6DE63A-2515-D241-94AA-6A006E9DEE89}" type="slidenum">
              <a:rPr lang="en-US" smtClean="0"/>
              <a:pPr>
                <a:defRPr/>
              </a:pPr>
              <a:t>19</a:t>
            </a:fld>
            <a:endParaRPr lang="en-US" dirty="0"/>
          </a:p>
        </p:txBody>
      </p:sp>
      <p:pic>
        <p:nvPicPr>
          <p:cNvPr id="5" name="Content Placeholder 4">
            <a:extLst>
              <a:ext uri="{FF2B5EF4-FFF2-40B4-BE49-F238E27FC236}">
                <a16:creationId xmlns:a16="http://schemas.microsoft.com/office/drawing/2014/main" id="{73A4AE5F-F36E-45AB-A9AE-FC4AEE22F05E}"/>
              </a:ext>
            </a:extLst>
          </p:cNvPr>
          <p:cNvPicPr>
            <a:picLocks noGrp="1" noChangeAspect="1"/>
          </p:cNvPicPr>
          <p:nvPr>
            <p:ph idx="1"/>
          </p:nvPr>
        </p:nvPicPr>
        <p:blipFill rotWithShape="1">
          <a:blip r:embed="rId3"/>
          <a:srcRect t="17327" b="21223"/>
          <a:stretch/>
        </p:blipFill>
        <p:spPr>
          <a:xfrm>
            <a:off x="-16339" y="0"/>
            <a:ext cx="12208339" cy="5793152"/>
          </a:xfrm>
          <a:prstGeom prst="rect">
            <a:avLst/>
          </a:prstGeom>
        </p:spPr>
      </p:pic>
      <p:sp>
        <p:nvSpPr>
          <p:cNvPr id="6" name="Rectangle 5">
            <a:extLst>
              <a:ext uri="{FF2B5EF4-FFF2-40B4-BE49-F238E27FC236}">
                <a16:creationId xmlns:a16="http://schemas.microsoft.com/office/drawing/2014/main" id="{A2F0FE81-9DBC-4400-ADFC-25B4DD2C3930}"/>
              </a:ext>
            </a:extLst>
          </p:cNvPr>
          <p:cNvSpPr/>
          <p:nvPr/>
        </p:nvSpPr>
        <p:spPr>
          <a:xfrm>
            <a:off x="2784916" y="6321079"/>
            <a:ext cx="6242864" cy="276999"/>
          </a:xfrm>
          <a:prstGeom prst="rect">
            <a:avLst/>
          </a:prstGeom>
        </p:spPr>
        <p:txBody>
          <a:bodyPr wrap="none">
            <a:spAutoFit/>
          </a:bodyPr>
          <a:lstStyle/>
          <a:p>
            <a:pPr algn="ctr"/>
            <a:r>
              <a:rPr lang="fr-CA" sz="1200" dirty="0">
                <a:solidFill>
                  <a:schemeClr val="bg1"/>
                </a:solidFill>
              </a:rPr>
              <a:t>Ressources naturelles Canada (Brian Eddy, Sylvie Gauthier, Yan Boulanger, et Dominique Boucher)</a:t>
            </a:r>
            <a:endParaRPr lang="en-CA" sz="1200" dirty="0">
              <a:solidFill>
                <a:schemeClr val="bg1"/>
              </a:solidFill>
            </a:endParaRPr>
          </a:p>
        </p:txBody>
      </p:sp>
    </p:spTree>
    <p:extLst>
      <p:ext uri="{BB962C8B-B14F-4D97-AF65-F5344CB8AC3E}">
        <p14:creationId xmlns:p14="http://schemas.microsoft.com/office/powerpoint/2010/main" val="196992475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43A41FBA-54F3-4BA3-8646-5A1CC524E8BC}"/>
              </a:ext>
            </a:extLst>
          </p:cNvPr>
          <p:cNvSpPr>
            <a:spLocks noGrp="1"/>
          </p:cNvSpPr>
          <p:nvPr>
            <p:ph type="title"/>
          </p:nvPr>
        </p:nvSpPr>
        <p:spPr>
          <a:xfrm>
            <a:off x="850900" y="-4233"/>
            <a:ext cx="10483851" cy="1041400"/>
          </a:xfrm>
        </p:spPr>
        <p:txBody>
          <a:bodyPr/>
          <a:lstStyle/>
          <a:p>
            <a:pPr eaLnBrk="1" hangingPunct="1"/>
            <a:r>
              <a:rPr lang="en-US" altLang="en-US" sz="3200" dirty="0" err="1">
                <a:latin typeface="Arial" panose="020B0604020202020204" pitchFamily="34" charset="0"/>
                <a:cs typeface="Arial" panose="020B0604020202020204" pitchFamily="34" charset="0"/>
              </a:rPr>
              <a:t>L’Association</a:t>
            </a:r>
            <a:r>
              <a:rPr lang="en-US" altLang="en-US" sz="3200" dirty="0">
                <a:latin typeface="Arial" panose="020B0604020202020204" pitchFamily="34" charset="0"/>
                <a:cs typeface="Arial" panose="020B0604020202020204" pitchFamily="34" charset="0"/>
              </a:rPr>
              <a:t> des </a:t>
            </a:r>
            <a:r>
              <a:rPr lang="en-US" altLang="en-US" sz="3200" dirty="0" err="1">
                <a:latin typeface="Arial" panose="020B0604020202020204" pitchFamily="34" charset="0"/>
                <a:cs typeface="Arial" panose="020B0604020202020204" pitchFamily="34" charset="0"/>
              </a:rPr>
              <a:t>produits</a:t>
            </a:r>
            <a:r>
              <a:rPr lang="en-US" altLang="en-US" sz="3200" dirty="0">
                <a:latin typeface="Arial" panose="020B0604020202020204" pitchFamily="34" charset="0"/>
                <a:cs typeface="Arial" panose="020B0604020202020204" pitchFamily="34" charset="0"/>
              </a:rPr>
              <a:t> </a:t>
            </a:r>
            <a:r>
              <a:rPr lang="en-US" altLang="en-US" sz="3200" dirty="0" err="1">
                <a:latin typeface="Arial" panose="020B0604020202020204" pitchFamily="34" charset="0"/>
                <a:cs typeface="Arial" panose="020B0604020202020204" pitchFamily="34" charset="0"/>
              </a:rPr>
              <a:t>forestiers</a:t>
            </a:r>
            <a:r>
              <a:rPr lang="en-US" altLang="en-US" sz="3200" dirty="0">
                <a:latin typeface="Arial" panose="020B0604020202020204" pitchFamily="34" charset="0"/>
                <a:cs typeface="Arial" panose="020B0604020202020204" pitchFamily="34" charset="0"/>
              </a:rPr>
              <a:t> du Canada</a:t>
            </a:r>
          </a:p>
        </p:txBody>
      </p:sp>
      <p:pic>
        <p:nvPicPr>
          <p:cNvPr id="20483" name="Picture 5">
            <a:extLst>
              <a:ext uri="{FF2B5EF4-FFF2-40B4-BE49-F238E27FC236}">
                <a16:creationId xmlns:a16="http://schemas.microsoft.com/office/drawing/2014/main" id="{32BA33A5-1CE1-4245-9AD8-6B28B5AC9C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1851" y="2027767"/>
            <a:ext cx="1849967" cy="78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2">
            <a:extLst>
              <a:ext uri="{FF2B5EF4-FFF2-40B4-BE49-F238E27FC236}">
                <a16:creationId xmlns:a16="http://schemas.microsoft.com/office/drawing/2014/main" id="{A989E619-2557-4A54-88FB-C186BA928B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967" y="4491567"/>
            <a:ext cx="1225551" cy="122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3">
            <a:extLst>
              <a:ext uri="{FF2B5EF4-FFF2-40B4-BE49-F238E27FC236}">
                <a16:creationId xmlns:a16="http://schemas.microsoft.com/office/drawing/2014/main" id="{268152EB-6072-47DA-AAD9-680DECA56A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8584" y="4536017"/>
            <a:ext cx="1259416" cy="108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5">
            <a:extLst>
              <a:ext uri="{FF2B5EF4-FFF2-40B4-BE49-F238E27FC236}">
                <a16:creationId xmlns:a16="http://schemas.microsoft.com/office/drawing/2014/main" id="{D135CE63-037C-4525-A18C-4400EBDB2DE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2700" y="5077884"/>
            <a:ext cx="1710267"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6">
            <a:extLst>
              <a:ext uri="{FF2B5EF4-FFF2-40B4-BE49-F238E27FC236}">
                <a16:creationId xmlns:a16="http://schemas.microsoft.com/office/drawing/2014/main" id="{2A64C2DC-5B46-4E6E-835E-051D033365D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6585" y="4940300"/>
            <a:ext cx="1771649" cy="5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7">
            <a:extLst>
              <a:ext uri="{FF2B5EF4-FFF2-40B4-BE49-F238E27FC236}">
                <a16:creationId xmlns:a16="http://schemas.microsoft.com/office/drawing/2014/main" id="{11B58D03-3B0D-4FD1-AD9A-9167A45A49A4}"/>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721851" y="5101167"/>
            <a:ext cx="2277533" cy="4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Slide Number Placeholder 1">
            <a:extLst>
              <a:ext uri="{FF2B5EF4-FFF2-40B4-BE49-F238E27FC236}">
                <a16:creationId xmlns:a16="http://schemas.microsoft.com/office/drawing/2014/main" id="{3D581586-6993-4364-9162-D39B90E7BB13}"/>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990575" indent="-380990">
              <a:defRPr>
                <a:solidFill>
                  <a:schemeClr val="tx1"/>
                </a:solidFill>
                <a:latin typeface="Calibri" panose="020F0502020204030204" pitchFamily="34" charset="0"/>
                <a:ea typeface="MS PGothic" panose="020B0600070205080204" pitchFamily="34" charset="-128"/>
              </a:defRPr>
            </a:lvl2pPr>
            <a:lvl3pPr marL="1523962" indent="-304792">
              <a:defRPr>
                <a:solidFill>
                  <a:schemeClr val="tx1"/>
                </a:solidFill>
                <a:latin typeface="Calibri" panose="020F0502020204030204" pitchFamily="34" charset="0"/>
                <a:ea typeface="MS PGothic" panose="020B0600070205080204" pitchFamily="34" charset="-128"/>
              </a:defRPr>
            </a:lvl3pPr>
            <a:lvl4pPr marL="2133547" indent="-304792">
              <a:defRPr>
                <a:solidFill>
                  <a:schemeClr val="tx1"/>
                </a:solidFill>
                <a:latin typeface="Calibri" panose="020F0502020204030204" pitchFamily="34" charset="0"/>
                <a:ea typeface="MS PGothic" panose="020B0600070205080204" pitchFamily="34" charset="-128"/>
              </a:defRPr>
            </a:lvl4pPr>
            <a:lvl5pPr marL="2743131" indent="-304792">
              <a:defRPr>
                <a:solidFill>
                  <a:schemeClr val="tx1"/>
                </a:solidFill>
                <a:latin typeface="Calibri" panose="020F0502020204030204" pitchFamily="34" charset="0"/>
                <a:ea typeface="MS PGothic" panose="020B0600070205080204" pitchFamily="34" charset="-128"/>
              </a:defRPr>
            </a:lvl5pPr>
            <a:lvl6pPr marL="3352716" indent="-304792" defTabSz="60958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962301" indent="-304792" defTabSz="60958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4571886" indent="-304792" defTabSz="60958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5181470" indent="-304792" defTabSz="60958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2022986-3451-4F6B-8DE1-00602E99B57D}" type="slidenum">
              <a:rPr lang="en-US" altLang="en-US">
                <a:solidFill>
                  <a:schemeClr val="bg1"/>
                </a:solidFill>
                <a:latin typeface="Arial" panose="020B0604020202020204" pitchFamily="34" charset="0"/>
              </a:rPr>
              <a:pPr/>
              <a:t>2</a:t>
            </a:fld>
            <a:endParaRPr lang="en-US" altLang="en-US">
              <a:solidFill>
                <a:schemeClr val="bg1"/>
              </a:solidFill>
              <a:latin typeface="Arial" panose="020B0604020202020204" pitchFamily="34" charset="0"/>
            </a:endParaRPr>
          </a:p>
        </p:txBody>
      </p:sp>
      <p:pic>
        <p:nvPicPr>
          <p:cNvPr id="20490" name="Picture 1">
            <a:extLst>
              <a:ext uri="{FF2B5EF4-FFF2-40B4-BE49-F238E27FC236}">
                <a16:creationId xmlns:a16="http://schemas.microsoft.com/office/drawing/2014/main" id="{11ACCACA-DC36-4EB4-BF3A-AF6AA7AF2D2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0467" y="1733551"/>
            <a:ext cx="1397000" cy="13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
            <a:extLst>
              <a:ext uri="{FF2B5EF4-FFF2-40B4-BE49-F238E27FC236}">
                <a16:creationId xmlns:a16="http://schemas.microsoft.com/office/drawing/2014/main" id="{8930D5E5-243B-4AF4-A794-0A39A460D2F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25184" y="3604685"/>
            <a:ext cx="2142067" cy="49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3">
            <a:extLst>
              <a:ext uri="{FF2B5EF4-FFF2-40B4-BE49-F238E27FC236}">
                <a16:creationId xmlns:a16="http://schemas.microsoft.com/office/drawing/2014/main" id="{DB9BF2BE-0A14-462B-A2FC-03F7D3E168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818" y="1612900"/>
            <a:ext cx="702733"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
            <a:extLst>
              <a:ext uri="{FF2B5EF4-FFF2-40B4-BE49-F238E27FC236}">
                <a16:creationId xmlns:a16="http://schemas.microsoft.com/office/drawing/2014/main" id="{42120686-04FA-45E2-91BB-0F178C764B81}"/>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669367" y="3575051"/>
            <a:ext cx="2762251" cy="548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9">
            <a:extLst>
              <a:ext uri="{FF2B5EF4-FFF2-40B4-BE49-F238E27FC236}">
                <a16:creationId xmlns:a16="http://schemas.microsoft.com/office/drawing/2014/main" id="{8F950901-1A4A-4AA7-B2E3-02947B2C6D14}"/>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66467" y="2080685"/>
            <a:ext cx="228176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18">
            <a:extLst>
              <a:ext uri="{FF2B5EF4-FFF2-40B4-BE49-F238E27FC236}">
                <a16:creationId xmlns:a16="http://schemas.microsoft.com/office/drawing/2014/main" id="{18080946-04C1-489A-B820-D6A1FDA089F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321800" y="3585634"/>
            <a:ext cx="2751667" cy="52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19">
            <a:extLst>
              <a:ext uri="{FF2B5EF4-FFF2-40B4-BE49-F238E27FC236}">
                <a16:creationId xmlns:a16="http://schemas.microsoft.com/office/drawing/2014/main" id="{B7B910CA-7202-431A-9127-9290406A75A5}"/>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58101" y="3340101"/>
            <a:ext cx="1206500" cy="102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6">
            <a:extLst>
              <a:ext uri="{FF2B5EF4-FFF2-40B4-BE49-F238E27FC236}">
                <a16:creationId xmlns:a16="http://schemas.microsoft.com/office/drawing/2014/main" id="{86DFB65A-352A-48A4-ABD8-49CF72DF8823}"/>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46618" y="3422651"/>
            <a:ext cx="1485900" cy="85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17">
            <a:extLst>
              <a:ext uri="{FF2B5EF4-FFF2-40B4-BE49-F238E27FC236}">
                <a16:creationId xmlns:a16="http://schemas.microsoft.com/office/drawing/2014/main" id="{92169A1C-F468-4423-A0AE-6A2F743CC77A}"/>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656417" y="1983318"/>
            <a:ext cx="18796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3F5E6-5E00-489E-B81E-2960A80E87CA}"/>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EBFEEB33-DAFA-44DA-9BDE-29C27F359FEC}"/>
              </a:ext>
            </a:extLst>
          </p:cNvPr>
          <p:cNvSpPr>
            <a:spLocks noGrp="1"/>
          </p:cNvSpPr>
          <p:nvPr>
            <p:ph idx="1"/>
          </p:nvPr>
        </p:nvSpPr>
        <p:spPr/>
        <p:txBody>
          <a:bodyPr/>
          <a:lstStyle/>
          <a:p>
            <a:endParaRPr lang="en-CA"/>
          </a:p>
        </p:txBody>
      </p:sp>
      <p:sp>
        <p:nvSpPr>
          <p:cNvPr id="4" name="Slide Number Placeholder 3">
            <a:extLst>
              <a:ext uri="{FF2B5EF4-FFF2-40B4-BE49-F238E27FC236}">
                <a16:creationId xmlns:a16="http://schemas.microsoft.com/office/drawing/2014/main" id="{430BA10D-2D16-4A14-90D9-4AA2F403543C}"/>
              </a:ext>
            </a:extLst>
          </p:cNvPr>
          <p:cNvSpPr>
            <a:spLocks noGrp="1"/>
          </p:cNvSpPr>
          <p:nvPr>
            <p:ph type="sldNum" sz="quarter" idx="10"/>
          </p:nvPr>
        </p:nvSpPr>
        <p:spPr/>
        <p:txBody>
          <a:bodyPr/>
          <a:lstStyle/>
          <a:p>
            <a:pPr>
              <a:defRPr/>
            </a:pPr>
            <a:fld id="{BB6DE63A-2515-D241-94AA-6A006E9DEE89}" type="slidenum">
              <a:rPr lang="en-US" smtClean="0"/>
              <a:pPr>
                <a:defRPr/>
              </a:pPr>
              <a:t>20</a:t>
            </a:fld>
            <a:endParaRPr lang="en-US" dirty="0"/>
          </a:p>
        </p:txBody>
      </p:sp>
      <p:pic>
        <p:nvPicPr>
          <p:cNvPr id="5" name="Picture 4" descr="Graphical user interface&#10;&#10;Description automatically generated">
            <a:extLst>
              <a:ext uri="{FF2B5EF4-FFF2-40B4-BE49-F238E27FC236}">
                <a16:creationId xmlns:a16="http://schemas.microsoft.com/office/drawing/2014/main" id="{0F0B8D39-4676-462E-8BCA-4DF803DB5EFE}"/>
              </a:ext>
            </a:extLst>
          </p:cNvPr>
          <p:cNvPicPr>
            <a:picLocks noChangeAspect="1"/>
          </p:cNvPicPr>
          <p:nvPr/>
        </p:nvPicPr>
        <p:blipFill rotWithShape="1">
          <a:blip r:embed="rId3"/>
          <a:srcRect l="1949" t="6253" r="4034" b="3551"/>
          <a:stretch/>
        </p:blipFill>
        <p:spPr>
          <a:xfrm>
            <a:off x="632066" y="116632"/>
            <a:ext cx="10927869" cy="5976664"/>
          </a:xfrm>
          <a:prstGeom prst="rect">
            <a:avLst/>
          </a:prstGeom>
        </p:spPr>
      </p:pic>
      <p:sp>
        <p:nvSpPr>
          <p:cNvPr id="6" name="Rectangle 5">
            <a:extLst>
              <a:ext uri="{FF2B5EF4-FFF2-40B4-BE49-F238E27FC236}">
                <a16:creationId xmlns:a16="http://schemas.microsoft.com/office/drawing/2014/main" id="{D5862DE3-DF7A-43AE-ADB8-4ABCD724E10C}"/>
              </a:ext>
            </a:extLst>
          </p:cNvPr>
          <p:cNvSpPr/>
          <p:nvPr/>
        </p:nvSpPr>
        <p:spPr>
          <a:xfrm>
            <a:off x="3556987" y="6321079"/>
            <a:ext cx="4698722" cy="276999"/>
          </a:xfrm>
          <a:prstGeom prst="rect">
            <a:avLst/>
          </a:prstGeom>
        </p:spPr>
        <p:txBody>
          <a:bodyPr wrap="none">
            <a:spAutoFit/>
          </a:bodyPr>
          <a:lstStyle/>
          <a:p>
            <a:pPr algn="ctr"/>
            <a:r>
              <a:rPr lang="en-CA" sz="1200" dirty="0">
                <a:solidFill>
                  <a:schemeClr val="bg1"/>
                </a:solidFill>
              </a:rPr>
              <a:t>Werner Kurz, Ph.D., Canadian Forest Service, Natural Resources Canada</a:t>
            </a:r>
          </a:p>
        </p:txBody>
      </p:sp>
    </p:spTree>
    <p:extLst>
      <p:ext uri="{BB962C8B-B14F-4D97-AF65-F5344CB8AC3E}">
        <p14:creationId xmlns:p14="http://schemas.microsoft.com/office/powerpoint/2010/main" val="2929858299"/>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70EA7-47F0-443C-BDD1-B5B5C9023DCB}"/>
              </a:ext>
            </a:extLst>
          </p:cNvPr>
          <p:cNvSpPr>
            <a:spLocks noGrp="1"/>
          </p:cNvSpPr>
          <p:nvPr>
            <p:ph type="title"/>
          </p:nvPr>
        </p:nvSpPr>
        <p:spPr/>
        <p:txBody>
          <a:bodyPr/>
          <a:lstStyle/>
          <a:p>
            <a:r>
              <a:rPr lang="en-CA" sz="4000" dirty="0"/>
              <a:t>Role du </a:t>
            </a:r>
            <a:r>
              <a:rPr lang="en-CA" sz="4000" dirty="0" err="1"/>
              <a:t>secteur</a:t>
            </a:r>
            <a:r>
              <a:rPr lang="en-CA" sz="4000" dirty="0"/>
              <a:t> </a:t>
            </a:r>
            <a:r>
              <a:rPr lang="en-CA" sz="4000" dirty="0" err="1"/>
              <a:t>forestier</a:t>
            </a:r>
            <a:r>
              <a:rPr lang="en-CA" sz="4000" dirty="0"/>
              <a:t> vis-à-vis les GES</a:t>
            </a:r>
          </a:p>
        </p:txBody>
      </p:sp>
      <p:sp>
        <p:nvSpPr>
          <p:cNvPr id="4" name="Slide Number Placeholder 3">
            <a:extLst>
              <a:ext uri="{FF2B5EF4-FFF2-40B4-BE49-F238E27FC236}">
                <a16:creationId xmlns:a16="http://schemas.microsoft.com/office/drawing/2014/main" id="{07A1FBBE-9F84-484A-BA0C-96B1D89D5B98}"/>
              </a:ext>
            </a:extLst>
          </p:cNvPr>
          <p:cNvSpPr>
            <a:spLocks noGrp="1"/>
          </p:cNvSpPr>
          <p:nvPr>
            <p:ph type="sldNum" sz="quarter" idx="10"/>
          </p:nvPr>
        </p:nvSpPr>
        <p:spPr/>
        <p:txBody>
          <a:bodyPr/>
          <a:lstStyle/>
          <a:p>
            <a:pPr>
              <a:defRPr/>
            </a:pPr>
            <a:fld id="{BB6DE63A-2515-D241-94AA-6A006E9DEE89}" type="slidenum">
              <a:rPr lang="en-US" smtClean="0"/>
              <a:pPr>
                <a:defRPr/>
              </a:pPr>
              <a:t>21</a:t>
            </a:fld>
            <a:endParaRPr lang="en-US" dirty="0"/>
          </a:p>
        </p:txBody>
      </p:sp>
      <p:pic>
        <p:nvPicPr>
          <p:cNvPr id="6" name="Content Placeholder 5" descr="Chart, bubble chart&#10;&#10;Description automatically generated">
            <a:extLst>
              <a:ext uri="{FF2B5EF4-FFF2-40B4-BE49-F238E27FC236}">
                <a16:creationId xmlns:a16="http://schemas.microsoft.com/office/drawing/2014/main" id="{34740433-F144-41E6-8ADB-8ACE692F6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63352" y="1268760"/>
            <a:ext cx="11387169"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7" name="Rectangle 6">
            <a:extLst>
              <a:ext uri="{FF2B5EF4-FFF2-40B4-BE49-F238E27FC236}">
                <a16:creationId xmlns:a16="http://schemas.microsoft.com/office/drawing/2014/main" id="{64BF7AC9-4A49-409C-9A8D-79539F65E17E}"/>
              </a:ext>
            </a:extLst>
          </p:cNvPr>
          <p:cNvSpPr/>
          <p:nvPr/>
        </p:nvSpPr>
        <p:spPr>
          <a:xfrm>
            <a:off x="10632504" y="5229200"/>
            <a:ext cx="1944216" cy="7920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F7BE3637-D9A5-4F11-9A12-DA96F0B3513C}"/>
              </a:ext>
            </a:extLst>
          </p:cNvPr>
          <p:cNvSpPr/>
          <p:nvPr/>
        </p:nvSpPr>
        <p:spPr>
          <a:xfrm>
            <a:off x="1797180" y="6321079"/>
            <a:ext cx="8218340" cy="276999"/>
          </a:xfrm>
          <a:prstGeom prst="rect">
            <a:avLst/>
          </a:prstGeom>
        </p:spPr>
        <p:txBody>
          <a:bodyPr wrap="none">
            <a:spAutoFit/>
          </a:bodyPr>
          <a:lstStyle/>
          <a:p>
            <a:pPr algn="ctr"/>
            <a:r>
              <a:rPr lang="en-CA" sz="1200" dirty="0">
                <a:solidFill>
                  <a:schemeClr val="bg1"/>
                </a:solidFill>
              </a:rPr>
              <a:t>Vice K. et al. 2021. Sustainable Manufacturing &amp; Climate Program Contributions to Articulating Forest Sector’s GHG/Carbon Story </a:t>
            </a:r>
          </a:p>
        </p:txBody>
      </p:sp>
    </p:spTree>
    <p:extLst>
      <p:ext uri="{BB962C8B-B14F-4D97-AF65-F5344CB8AC3E}">
        <p14:creationId xmlns:p14="http://schemas.microsoft.com/office/powerpoint/2010/main" val="145833667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0779-3B68-413D-A688-422C927FB0C1}"/>
              </a:ext>
            </a:extLst>
          </p:cNvPr>
          <p:cNvSpPr>
            <a:spLocks noGrp="1"/>
          </p:cNvSpPr>
          <p:nvPr>
            <p:ph type="title"/>
          </p:nvPr>
        </p:nvSpPr>
        <p:spPr/>
        <p:txBody>
          <a:bodyPr/>
          <a:lstStyle/>
          <a:p>
            <a:r>
              <a:rPr lang="en-CA" dirty="0" err="1"/>
              <a:t>Croissance</a:t>
            </a:r>
            <a:r>
              <a:rPr lang="en-CA" dirty="0"/>
              <a:t> inclusive et </a:t>
            </a:r>
            <a:r>
              <a:rPr lang="en-CA" dirty="0" err="1"/>
              <a:t>diversité</a:t>
            </a:r>
            <a:endParaRPr lang="en-CA" dirty="0"/>
          </a:p>
        </p:txBody>
      </p:sp>
      <p:sp>
        <p:nvSpPr>
          <p:cNvPr id="4" name="Slide Number Placeholder 3">
            <a:extLst>
              <a:ext uri="{FF2B5EF4-FFF2-40B4-BE49-F238E27FC236}">
                <a16:creationId xmlns:a16="http://schemas.microsoft.com/office/drawing/2014/main" id="{D2B750AC-1BE0-445F-AA3C-0E2B80C99A89}"/>
              </a:ext>
            </a:extLst>
          </p:cNvPr>
          <p:cNvSpPr>
            <a:spLocks noGrp="1"/>
          </p:cNvSpPr>
          <p:nvPr>
            <p:ph type="sldNum" sz="quarter" idx="10"/>
          </p:nvPr>
        </p:nvSpPr>
        <p:spPr/>
        <p:txBody>
          <a:bodyPr/>
          <a:lstStyle/>
          <a:p>
            <a:pPr>
              <a:defRPr/>
            </a:pPr>
            <a:fld id="{BB6DE63A-2515-D241-94AA-6A006E9DEE89}" type="slidenum">
              <a:rPr lang="en-US" smtClean="0"/>
              <a:pPr>
                <a:defRPr/>
              </a:pPr>
              <a:t>22</a:t>
            </a:fld>
            <a:endParaRPr lang="en-US" dirty="0"/>
          </a:p>
        </p:txBody>
      </p:sp>
      <p:pic>
        <p:nvPicPr>
          <p:cNvPr id="1026" name="Picture 2" descr="Blog | womeninwood">
            <a:extLst>
              <a:ext uri="{FF2B5EF4-FFF2-40B4-BE49-F238E27FC236}">
                <a16:creationId xmlns:a16="http://schemas.microsoft.com/office/drawing/2014/main" id="{29660D4D-0C4B-4F02-9C9B-1D9644F51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272" y="2708920"/>
            <a:ext cx="304800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YEP full-form logo">
            <a:extLst>
              <a:ext uri="{FF2B5EF4-FFF2-40B4-BE49-F238E27FC236}">
                <a16:creationId xmlns:a16="http://schemas.microsoft.com/office/drawing/2014/main" id="{8A0CAADA-C07D-4D0E-9491-79B5B02433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429" y="1844824"/>
            <a:ext cx="3583142" cy="194421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C966694-51AF-4FDB-A640-90798E17B0F6}"/>
              </a:ext>
            </a:extLst>
          </p:cNvPr>
          <p:cNvSpPr/>
          <p:nvPr/>
        </p:nvSpPr>
        <p:spPr>
          <a:xfrm>
            <a:off x="2110945" y="6321079"/>
            <a:ext cx="7590796" cy="276999"/>
          </a:xfrm>
          <a:prstGeom prst="rect">
            <a:avLst/>
          </a:prstGeom>
        </p:spPr>
        <p:txBody>
          <a:bodyPr wrap="none">
            <a:spAutoFit/>
          </a:bodyPr>
          <a:lstStyle/>
          <a:p>
            <a:pPr algn="ctr"/>
            <a:r>
              <a:rPr lang="en-CA" sz="1200" dirty="0">
                <a:solidFill>
                  <a:schemeClr val="bg1"/>
                </a:solidFill>
              </a:rPr>
              <a:t>www.oyep.ca ; www.womeninwood.ca ; thegreenestworkforce.ca ; pltcanada.org ; www.foresterieencroissancelibre.ca</a:t>
            </a:r>
          </a:p>
        </p:txBody>
      </p:sp>
      <p:pic>
        <p:nvPicPr>
          <p:cNvPr id="1030" name="Picture 6" descr="Lamaindoeuvrelaplusverte.ca - La main-d'œuvre la plus verte : La main-d'œuvre  la plus verte">
            <a:extLst>
              <a:ext uri="{FF2B5EF4-FFF2-40B4-BE49-F238E27FC236}">
                <a16:creationId xmlns:a16="http://schemas.microsoft.com/office/drawing/2014/main" id="{0A4F930F-3AE8-4BCF-8FF3-202622EBD0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4550" y="4293096"/>
            <a:ext cx="4502900"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ccueil | Apprendre par les arbres Canada - Apprendre par les arbres Canada">
            <a:extLst>
              <a:ext uri="{FF2B5EF4-FFF2-40B4-BE49-F238E27FC236}">
                <a16:creationId xmlns:a16="http://schemas.microsoft.com/office/drawing/2014/main" id="{D7F14F06-2FBD-4D16-8B23-54E913CBD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416" y="1628800"/>
            <a:ext cx="2628776" cy="20891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to Grow in Forestry / Foresterie en croissance libre">
            <a:extLst>
              <a:ext uri="{FF2B5EF4-FFF2-40B4-BE49-F238E27FC236}">
                <a16:creationId xmlns:a16="http://schemas.microsoft.com/office/drawing/2014/main" id="{7EBC549C-DE7F-4278-897B-70DF57513BE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722" t="14473" r="10217" b="12658"/>
          <a:stretch/>
        </p:blipFill>
        <p:spPr bwMode="auto">
          <a:xfrm>
            <a:off x="1199456" y="4005064"/>
            <a:ext cx="2075825" cy="188937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anadian Council of Forest Ministers Logo">
            <a:extLst>
              <a:ext uri="{FF2B5EF4-FFF2-40B4-BE49-F238E27FC236}">
                <a16:creationId xmlns:a16="http://schemas.microsoft.com/office/drawing/2014/main" id="{0A5388A1-AE69-4342-8B7E-508F87D1376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7546"/>
          <a:stretch/>
        </p:blipFill>
        <p:spPr bwMode="auto">
          <a:xfrm>
            <a:off x="7896200" y="1268760"/>
            <a:ext cx="4056029" cy="1374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76962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3556"/>
            <a:ext cx="12192000" cy="9179720"/>
          </a:xfrm>
        </p:spPr>
      </p:pic>
      <p:sp>
        <p:nvSpPr>
          <p:cNvPr id="4" name="Slide Number Placeholder 3"/>
          <p:cNvSpPr>
            <a:spLocks noGrp="1"/>
          </p:cNvSpPr>
          <p:nvPr>
            <p:ph type="sldNum" sz="quarter" idx="10"/>
          </p:nvPr>
        </p:nvSpPr>
        <p:spPr/>
        <p:txBody>
          <a:bodyPr/>
          <a:lstStyle/>
          <a:p>
            <a:pPr defTabSz="609585">
              <a:defRPr/>
            </a:pPr>
            <a:fld id="{BB6DE63A-2515-D241-94AA-6A006E9DEE89}" type="slidenum">
              <a:rPr lang="en-US">
                <a:solidFill>
                  <a:prstClr val="white"/>
                </a:solidFill>
              </a:rPr>
              <a:pPr defTabSz="609585">
                <a:defRPr/>
              </a:pPr>
              <a:t>23</a:t>
            </a:fld>
            <a:endParaRPr lang="en-US" dirty="0">
              <a:solidFill>
                <a:prstClr val="white"/>
              </a:solidFill>
            </a:endParaRPr>
          </a:p>
        </p:txBody>
      </p:sp>
      <p:sp>
        <p:nvSpPr>
          <p:cNvPr id="6" name="TextBox 5"/>
          <p:cNvSpPr txBox="1"/>
          <p:nvPr/>
        </p:nvSpPr>
        <p:spPr>
          <a:xfrm>
            <a:off x="3703828" y="6484209"/>
            <a:ext cx="1312795" cy="276999"/>
          </a:xfrm>
          <a:prstGeom prst="rect">
            <a:avLst/>
          </a:prstGeom>
          <a:noFill/>
        </p:spPr>
        <p:txBody>
          <a:bodyPr wrap="none" rtlCol="0">
            <a:spAutoFit/>
          </a:bodyPr>
          <a:lstStyle/>
          <a:p>
            <a:pPr algn="ctr" defTabSz="609585" fontAlgn="base">
              <a:spcBef>
                <a:spcPct val="0"/>
              </a:spcBef>
              <a:spcAft>
                <a:spcPct val="0"/>
              </a:spcAft>
            </a:pPr>
            <a:r>
              <a:rPr lang="en-US" sz="1200">
                <a:solidFill>
                  <a:prstClr val="white"/>
                </a:solidFill>
                <a:latin typeface="Calibri" charset="0"/>
                <a:ea typeface="ＭＳ Ｐゴシック" charset="0"/>
              </a:rPr>
              <a:t>www.macleans.ca</a:t>
            </a:r>
            <a:endParaRPr lang="en-US" sz="1200" dirty="0">
              <a:solidFill>
                <a:prstClr val="white"/>
              </a:solidFill>
              <a:latin typeface="Calibri" charset="0"/>
              <a:ea typeface="ＭＳ Ｐゴシック" charset="0"/>
            </a:endParaRPr>
          </a:p>
        </p:txBody>
      </p:sp>
    </p:spTree>
    <p:extLst>
      <p:ext uri="{BB962C8B-B14F-4D97-AF65-F5344CB8AC3E}">
        <p14:creationId xmlns:p14="http://schemas.microsoft.com/office/powerpoint/2010/main" val="27873356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0CB6-FBD6-4354-8C13-F888F6DCAF85}"/>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68211285-8441-4FEE-B534-758D9BE5ED1C}"/>
              </a:ext>
            </a:extLst>
          </p:cNvPr>
          <p:cNvSpPr>
            <a:spLocks noGrp="1"/>
          </p:cNvSpPr>
          <p:nvPr>
            <p:ph idx="1"/>
          </p:nvPr>
        </p:nvSpPr>
        <p:spPr/>
        <p:txBody>
          <a:bodyPr/>
          <a:lstStyle/>
          <a:p>
            <a:endParaRPr lang="en-CA"/>
          </a:p>
        </p:txBody>
      </p:sp>
      <p:sp>
        <p:nvSpPr>
          <p:cNvPr id="4" name="Slide Number Placeholder 3">
            <a:extLst>
              <a:ext uri="{FF2B5EF4-FFF2-40B4-BE49-F238E27FC236}">
                <a16:creationId xmlns:a16="http://schemas.microsoft.com/office/drawing/2014/main" id="{4AC54041-B76B-4D8A-908A-D29EE53FA07D}"/>
              </a:ext>
            </a:extLst>
          </p:cNvPr>
          <p:cNvSpPr>
            <a:spLocks noGrp="1"/>
          </p:cNvSpPr>
          <p:nvPr>
            <p:ph type="sldNum" sz="quarter" idx="10"/>
          </p:nvPr>
        </p:nvSpPr>
        <p:spPr/>
        <p:txBody>
          <a:bodyPr/>
          <a:lstStyle/>
          <a:p>
            <a:pPr>
              <a:defRPr/>
            </a:pPr>
            <a:fld id="{BB6DE63A-2515-D241-94AA-6A006E9DEE89}" type="slidenum">
              <a:rPr lang="en-US" smtClean="0"/>
              <a:pPr>
                <a:defRPr/>
              </a:pPr>
              <a:t>24</a:t>
            </a:fld>
            <a:endParaRPr lang="en-US" dirty="0"/>
          </a:p>
        </p:txBody>
      </p:sp>
      <p:pic>
        <p:nvPicPr>
          <p:cNvPr id="6" name="Picture 5">
            <a:extLst>
              <a:ext uri="{FF2B5EF4-FFF2-40B4-BE49-F238E27FC236}">
                <a16:creationId xmlns:a16="http://schemas.microsoft.com/office/drawing/2014/main" id="{6AC8472F-A6A3-4F20-8827-8C1383ABB0E2}"/>
              </a:ext>
            </a:extLst>
          </p:cNvPr>
          <p:cNvPicPr>
            <a:picLocks noChangeAspect="1"/>
          </p:cNvPicPr>
          <p:nvPr/>
        </p:nvPicPr>
        <p:blipFill>
          <a:blip r:embed="rId3"/>
          <a:stretch>
            <a:fillRect/>
          </a:stretch>
        </p:blipFill>
        <p:spPr>
          <a:xfrm>
            <a:off x="-1331217" y="-1539552"/>
            <a:ext cx="16253764" cy="10873208"/>
          </a:xfrm>
          <a:prstGeom prst="rect">
            <a:avLst/>
          </a:prstGeom>
        </p:spPr>
      </p:pic>
      <p:sp>
        <p:nvSpPr>
          <p:cNvPr id="8" name="Rectangle 7">
            <a:extLst>
              <a:ext uri="{FF2B5EF4-FFF2-40B4-BE49-F238E27FC236}">
                <a16:creationId xmlns:a16="http://schemas.microsoft.com/office/drawing/2014/main" id="{898B6DBF-CD56-489B-AB47-49721E338766}"/>
              </a:ext>
            </a:extLst>
          </p:cNvPr>
          <p:cNvSpPr/>
          <p:nvPr/>
        </p:nvSpPr>
        <p:spPr>
          <a:xfrm>
            <a:off x="3806569" y="6321079"/>
            <a:ext cx="4199547" cy="276999"/>
          </a:xfrm>
          <a:prstGeom prst="rect">
            <a:avLst/>
          </a:prstGeom>
        </p:spPr>
        <p:txBody>
          <a:bodyPr wrap="none">
            <a:spAutoFit/>
          </a:bodyPr>
          <a:lstStyle/>
          <a:p>
            <a:pPr algn="ctr"/>
            <a:r>
              <a:rPr lang="en-CA" sz="1200" dirty="0">
                <a:solidFill>
                  <a:schemeClr val="bg1"/>
                </a:solidFill>
              </a:rPr>
              <a:t>https://www.un.org/esa/socdev/unpfii/documents/DRIPS_fr.pdf</a:t>
            </a:r>
          </a:p>
        </p:txBody>
      </p:sp>
    </p:spTree>
    <p:extLst>
      <p:ext uri="{BB962C8B-B14F-4D97-AF65-F5344CB8AC3E}">
        <p14:creationId xmlns:p14="http://schemas.microsoft.com/office/powerpoint/2010/main" val="84682200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9E12A4-C250-4257-A92A-D2F42E512EE4}"/>
              </a:ext>
            </a:extLst>
          </p:cNvPr>
          <p:cNvPicPr>
            <a:picLocks noChangeAspect="1"/>
          </p:cNvPicPr>
          <p:nvPr/>
        </p:nvPicPr>
        <p:blipFill>
          <a:blip r:embed="rId3"/>
          <a:stretch>
            <a:fillRect/>
          </a:stretch>
        </p:blipFill>
        <p:spPr>
          <a:xfrm>
            <a:off x="6109278" y="1552616"/>
            <a:ext cx="6097413" cy="5974764"/>
          </a:xfrm>
          <a:prstGeom prst="rect">
            <a:avLst/>
          </a:prstGeom>
        </p:spPr>
      </p:pic>
      <p:pic>
        <p:nvPicPr>
          <p:cNvPr id="1034" name="Picture 10" descr="scierie-opitciwan-gallery-accueil-001">
            <a:extLst>
              <a:ext uri="{FF2B5EF4-FFF2-40B4-BE49-F238E27FC236}">
                <a16:creationId xmlns:a16="http://schemas.microsoft.com/office/drawing/2014/main" id="{16F45E66-E2EC-49C4-9F8A-33F1BCB219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653"/>
          <a:stretch/>
        </p:blipFill>
        <p:spPr bwMode="auto">
          <a:xfrm>
            <a:off x="0" y="0"/>
            <a:ext cx="6096000" cy="3428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Sask Forest Products LP – The largest First-Nations owned sawmill in  Canada.">
            <a:extLst>
              <a:ext uri="{FF2B5EF4-FFF2-40B4-BE49-F238E27FC236}">
                <a16:creationId xmlns:a16="http://schemas.microsoft.com/office/drawing/2014/main" id="{09FD2A7F-9A1F-4124-A5D5-2EE1284E88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095" b="5050"/>
          <a:stretch/>
        </p:blipFill>
        <p:spPr bwMode="auto">
          <a:xfrm>
            <a:off x="6096000" y="1"/>
            <a:ext cx="6096000" cy="34289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rSask Forest Products LP – The largest First-Nations owned sawmill in  Canada.">
            <a:extLst>
              <a:ext uri="{FF2B5EF4-FFF2-40B4-BE49-F238E27FC236}">
                <a16:creationId xmlns:a16="http://schemas.microsoft.com/office/drawing/2014/main" id="{4EB1F8B6-DFF1-4DCA-A518-9D1F41117C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88953" y="1"/>
            <a:ext cx="2203047" cy="9175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ierie-opitciwan-logo-original-petit">
            <a:extLst>
              <a:ext uri="{FF2B5EF4-FFF2-40B4-BE49-F238E27FC236}">
                <a16:creationId xmlns:a16="http://schemas.microsoft.com/office/drawing/2014/main" id="{516BDC2D-C1AA-4CDC-8AF7-829DDDCE98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6558" y="140338"/>
            <a:ext cx="1448247" cy="15625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10;&#10;Description automatically generated">
            <a:extLst>
              <a:ext uri="{FF2B5EF4-FFF2-40B4-BE49-F238E27FC236}">
                <a16:creationId xmlns:a16="http://schemas.microsoft.com/office/drawing/2014/main" id="{DA80ECB2-717A-46A5-9F86-01B73FEBBF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3425" y="3415017"/>
            <a:ext cx="7343410" cy="4895606"/>
          </a:xfrm>
          <a:prstGeom prst="rect">
            <a:avLst/>
          </a:prstGeom>
        </p:spPr>
      </p:pic>
      <p:pic>
        <p:nvPicPr>
          <p:cNvPr id="1040" name="Picture 16" descr="Welcome - Stuwix Resources Joint Venture">
            <a:extLst>
              <a:ext uri="{FF2B5EF4-FFF2-40B4-BE49-F238E27FC236}">
                <a16:creationId xmlns:a16="http://schemas.microsoft.com/office/drawing/2014/main" id="{5BAA8BFB-42DA-4024-92E9-285328F5C4B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125" b="94271" l="4688" r="97917">
                        <a14:foregroundMark x1="14583" y1="22917" x2="14583" y2="22917"/>
                        <a14:foregroundMark x1="35938" y1="5729" x2="35938" y2="5729"/>
                        <a14:foregroundMark x1="60938" y1="3125" x2="60938" y2="3125"/>
                        <a14:foregroundMark x1="92188" y1="32292" x2="92188" y2="32292"/>
                        <a14:foregroundMark x1="92188" y1="60938" x2="92188" y2="60938"/>
                        <a14:foregroundMark x1="93229" y1="39583" x2="93229" y2="39583"/>
                        <a14:foregroundMark x1="94271" y1="49479" x2="94271" y2="49479"/>
                        <a14:foregroundMark x1="97917" y1="61979" x2="97917" y2="61979"/>
                        <a14:foregroundMark x1="88542" y1="76042" x2="88542" y2="76042"/>
                        <a14:foregroundMark x1="93750" y1="68229" x2="93750" y2="68229"/>
                        <a14:foregroundMark x1="78646" y1="78646" x2="78646" y2="78646"/>
                        <a14:foregroundMark x1="67708" y1="84896" x2="67708" y2="84896"/>
                        <a14:foregroundMark x1="59375" y1="90104" x2="59375" y2="90104"/>
                        <a14:foregroundMark x1="40104" y1="90625" x2="40104" y2="90625"/>
                        <a14:foregroundMark x1="22396" y1="81771" x2="22396" y2="81771"/>
                        <a14:foregroundMark x1="8333" y1="68229" x2="8333" y2="68229"/>
                        <a14:foregroundMark x1="5208" y1="57292" x2="5208" y2="57292"/>
                        <a14:foregroundMark x1="30729" y1="87500" x2="30729" y2="87500"/>
                        <a14:foregroundMark x1="48438" y1="91146" x2="48438" y2="91146"/>
                        <a14:foregroundMark x1="55729" y1="94271" x2="55729" y2="94271"/>
                      </a14:backgroundRemoval>
                    </a14:imgEffect>
                  </a14:imgLayer>
                </a14:imgProps>
              </a:ext>
              <a:ext uri="{28A0092B-C50C-407E-A947-70E740481C1C}">
                <a14:useLocalDpi xmlns:a14="http://schemas.microsoft.com/office/drawing/2010/main" val="0"/>
              </a:ext>
            </a:extLst>
          </a:blip>
          <a:srcRect/>
          <a:stretch>
            <a:fillRect/>
          </a:stretch>
        </p:blipFill>
        <p:spPr bwMode="auto">
          <a:xfrm>
            <a:off x="4795583" y="3626929"/>
            <a:ext cx="1174819" cy="117481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D1934DC5-EF24-4070-B5C6-7CA062721F21}"/>
              </a:ext>
            </a:extLst>
          </p:cNvPr>
          <p:cNvCxnSpPr>
            <a:cxnSpLocks/>
          </p:cNvCxnSpPr>
          <p:nvPr/>
        </p:nvCxnSpPr>
        <p:spPr>
          <a:xfrm>
            <a:off x="-1109240" y="3429000"/>
            <a:ext cx="144104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5D093DF-D5E5-4CF7-877A-A9BE6B655734}"/>
              </a:ext>
            </a:extLst>
          </p:cNvPr>
          <p:cNvCxnSpPr>
            <a:cxnSpLocks/>
          </p:cNvCxnSpPr>
          <p:nvPr/>
        </p:nvCxnSpPr>
        <p:spPr>
          <a:xfrm rot="5400000">
            <a:off x="-1109240" y="3429000"/>
            <a:ext cx="1441048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3613984"/>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nSpc>
                <a:spcPct val="150000"/>
              </a:lnSpc>
            </a:pPr>
            <a:r>
              <a:rPr lang="en-CA" sz="2400" b="0" dirty="0">
                <a:solidFill>
                  <a:schemeClr val="bg1"/>
                </a:solidFill>
              </a:rPr>
              <a:t>Etienne Bélanger</a:t>
            </a:r>
            <a:r>
              <a:rPr lang="it-IT" sz="2400" b="0" dirty="0">
                <a:solidFill>
                  <a:schemeClr val="bg1"/>
                </a:solidFill>
              </a:rPr>
              <a:t>, ing.f., M.Sc. (he/il)</a:t>
            </a:r>
            <a:br>
              <a:rPr lang="en-CA" sz="2400" b="0" dirty="0">
                <a:solidFill>
                  <a:schemeClr val="bg1"/>
                </a:solidFill>
              </a:rPr>
            </a:br>
            <a:r>
              <a:rPr lang="en-CA" sz="2000" b="0" dirty="0">
                <a:solidFill>
                  <a:schemeClr val="bg1"/>
                </a:solidFill>
              </a:rPr>
              <a:t>Directeur de la </a:t>
            </a:r>
            <a:r>
              <a:rPr lang="en-CA" sz="2000" b="0" dirty="0" err="1">
                <a:solidFill>
                  <a:schemeClr val="bg1"/>
                </a:solidFill>
              </a:rPr>
              <a:t>foresterie</a:t>
            </a:r>
            <a:br>
              <a:rPr lang="en-CA" sz="2000" b="0" dirty="0">
                <a:solidFill>
                  <a:schemeClr val="bg1"/>
                </a:solidFill>
              </a:rPr>
            </a:br>
            <a:r>
              <a:rPr lang="en-CA" sz="2000" b="0" dirty="0">
                <a:solidFill>
                  <a:schemeClr val="bg1"/>
                </a:solidFill>
              </a:rPr>
              <a:t>Association des </a:t>
            </a:r>
            <a:r>
              <a:rPr lang="en-CA" sz="2000" b="0" dirty="0" err="1">
                <a:solidFill>
                  <a:schemeClr val="bg1"/>
                </a:solidFill>
              </a:rPr>
              <a:t>produits</a:t>
            </a:r>
            <a:r>
              <a:rPr lang="en-CA" sz="2000" b="0" dirty="0">
                <a:solidFill>
                  <a:schemeClr val="bg1"/>
                </a:solidFill>
              </a:rPr>
              <a:t> </a:t>
            </a:r>
            <a:r>
              <a:rPr lang="en-CA" sz="2000" b="0" dirty="0" err="1">
                <a:solidFill>
                  <a:schemeClr val="bg1"/>
                </a:solidFill>
              </a:rPr>
              <a:t>forestiers</a:t>
            </a:r>
            <a:r>
              <a:rPr lang="en-CA" sz="2000" b="0" dirty="0">
                <a:solidFill>
                  <a:schemeClr val="bg1"/>
                </a:solidFill>
              </a:rPr>
              <a:t> du Canada</a:t>
            </a:r>
            <a:br>
              <a:rPr lang="en-CA" sz="2000" b="0" dirty="0">
                <a:solidFill>
                  <a:schemeClr val="bg1"/>
                </a:solidFill>
              </a:rPr>
            </a:br>
            <a:r>
              <a:rPr lang="en-CA" sz="2000" b="0" dirty="0">
                <a:solidFill>
                  <a:schemeClr val="bg1"/>
                </a:solidFill>
              </a:rPr>
              <a:t>ebelanger@fpac.ca</a:t>
            </a:r>
            <a:br>
              <a:rPr lang="en-CA" sz="2000" b="0" dirty="0">
                <a:solidFill>
                  <a:schemeClr val="bg1"/>
                </a:solidFill>
              </a:rPr>
            </a:br>
            <a:r>
              <a:rPr lang="en-CA" sz="2000" b="0" dirty="0">
                <a:solidFill>
                  <a:schemeClr val="bg1"/>
                </a:solidFill>
              </a:rPr>
              <a:t>(613) 563-1441 x386</a:t>
            </a:r>
            <a:br>
              <a:rPr lang="en-CA" sz="2000" b="0" dirty="0">
                <a:solidFill>
                  <a:schemeClr val="bg1"/>
                </a:solidFill>
              </a:rPr>
            </a:br>
            <a:r>
              <a:rPr lang="en-CA" sz="2000" b="0" dirty="0">
                <a:solidFill>
                  <a:schemeClr val="bg1"/>
                </a:solidFill>
              </a:rPr>
              <a:t>@ebelanger19</a:t>
            </a:r>
            <a:endParaRPr lang="en-CA" sz="2400" b="0" dirty="0">
              <a:solidFill>
                <a:schemeClr val="bg1"/>
              </a:solidFill>
            </a:endParaRPr>
          </a:p>
        </p:txBody>
      </p:sp>
      <p:sp>
        <p:nvSpPr>
          <p:cNvPr id="8" name="Subtitle 7"/>
          <p:cNvSpPr>
            <a:spLocks noGrp="1"/>
          </p:cNvSpPr>
          <p:nvPr>
            <p:ph type="subTitle" idx="1"/>
          </p:nvPr>
        </p:nvSpPr>
        <p:spPr/>
        <p:txBody>
          <a:bodyPr/>
          <a:lstStyle/>
          <a:p>
            <a:endParaRPr lang="en-CA"/>
          </a:p>
        </p:txBody>
      </p:sp>
      <p:sp>
        <p:nvSpPr>
          <p:cNvPr id="4" name="Slide Number Placeholder 3"/>
          <p:cNvSpPr>
            <a:spLocks noGrp="1"/>
          </p:cNvSpPr>
          <p:nvPr>
            <p:ph type="sldNum" sz="quarter" idx="4294967295"/>
          </p:nvPr>
        </p:nvSpPr>
        <p:spPr>
          <a:xfrm>
            <a:off x="0" y="6126163"/>
            <a:ext cx="2755900" cy="731837"/>
          </a:xfrm>
        </p:spPr>
        <p:txBody>
          <a:bodyPr/>
          <a:lstStyle/>
          <a:p>
            <a:pPr>
              <a:defRPr/>
            </a:pPr>
            <a:fld id="{999CC7DE-6B88-469A-987F-F7BFA822EFEF}" type="slidenum">
              <a:rPr lang="en-US" altLang="en-US" smtClean="0"/>
              <a:pPr>
                <a:defRPr/>
              </a:pPr>
              <a:t>26</a:t>
            </a:fld>
            <a:endParaRPr lang="en-US" altLang="en-US"/>
          </a:p>
        </p:txBody>
      </p:sp>
      <p:pic>
        <p:nvPicPr>
          <p:cNvPr id="4100" name="Picture 4" descr="Black And White Twitter Logo Png, Transparent Png , Transparent Png Image -  PNGitem">
            <a:extLst>
              <a:ext uri="{FF2B5EF4-FFF2-40B4-BE49-F238E27FC236}">
                <a16:creationId xmlns:a16="http://schemas.microsoft.com/office/drawing/2014/main" id="{0E0E2382-0140-41CB-9DEF-B8F5B246A75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34850" y="3962084"/>
            <a:ext cx="440436" cy="462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706283"/>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FF16-D9FF-45FF-8F8A-34D1D6ABD441}"/>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B435B064-81B5-4114-9AD0-F25AE069FA57}"/>
              </a:ext>
            </a:extLst>
          </p:cNvPr>
          <p:cNvSpPr>
            <a:spLocks noGrp="1"/>
          </p:cNvSpPr>
          <p:nvPr>
            <p:ph idx="1"/>
          </p:nvPr>
        </p:nvSpPr>
        <p:spPr/>
        <p:txBody>
          <a:bodyPr/>
          <a:lstStyle/>
          <a:p>
            <a:endParaRPr lang="en-CA"/>
          </a:p>
        </p:txBody>
      </p:sp>
      <p:sp>
        <p:nvSpPr>
          <p:cNvPr id="4" name="Slide Number Placeholder 3">
            <a:extLst>
              <a:ext uri="{FF2B5EF4-FFF2-40B4-BE49-F238E27FC236}">
                <a16:creationId xmlns:a16="http://schemas.microsoft.com/office/drawing/2014/main" id="{C9BC6C5B-0DD6-46F2-8556-5B0F6F3E2589}"/>
              </a:ext>
            </a:extLst>
          </p:cNvPr>
          <p:cNvSpPr>
            <a:spLocks noGrp="1"/>
          </p:cNvSpPr>
          <p:nvPr>
            <p:ph type="sldNum" sz="quarter" idx="10"/>
          </p:nvPr>
        </p:nvSpPr>
        <p:spPr/>
        <p:txBody>
          <a:bodyPr/>
          <a:lstStyle/>
          <a:p>
            <a:pPr>
              <a:defRPr/>
            </a:pPr>
            <a:fld id="{999CC7DE-6B88-469A-987F-F7BFA822EFEF}" type="slidenum">
              <a:rPr lang="en-US" altLang="en-US" smtClean="0"/>
              <a:pPr>
                <a:defRPr/>
              </a:pPr>
              <a:t>3</a:t>
            </a:fld>
            <a:endParaRPr lang="en-US" altLang="en-US"/>
          </a:p>
        </p:txBody>
      </p:sp>
      <p:pic>
        <p:nvPicPr>
          <p:cNvPr id="6" name="Picture 5">
            <a:extLst>
              <a:ext uri="{FF2B5EF4-FFF2-40B4-BE49-F238E27FC236}">
                <a16:creationId xmlns:a16="http://schemas.microsoft.com/office/drawing/2014/main" id="{90D5F6F8-0A97-43BF-A03D-FC8C7AE93C39}"/>
              </a:ext>
            </a:extLst>
          </p:cNvPr>
          <p:cNvPicPr>
            <a:picLocks noChangeAspect="1"/>
          </p:cNvPicPr>
          <p:nvPr/>
        </p:nvPicPr>
        <p:blipFill>
          <a:blip r:embed="rId3"/>
          <a:stretch>
            <a:fillRect/>
          </a:stretch>
        </p:blipFill>
        <p:spPr>
          <a:xfrm>
            <a:off x="-1560512" y="-12480"/>
            <a:ext cx="15313025" cy="6105775"/>
          </a:xfrm>
          <a:prstGeom prst="rect">
            <a:avLst/>
          </a:prstGeom>
        </p:spPr>
      </p:pic>
      <p:sp>
        <p:nvSpPr>
          <p:cNvPr id="7" name="Rectangle 6">
            <a:extLst>
              <a:ext uri="{FF2B5EF4-FFF2-40B4-BE49-F238E27FC236}">
                <a16:creationId xmlns:a16="http://schemas.microsoft.com/office/drawing/2014/main" id="{A8B43481-7D9D-496F-8B97-8DFF23DEFE81}"/>
              </a:ext>
            </a:extLst>
          </p:cNvPr>
          <p:cNvSpPr/>
          <p:nvPr/>
        </p:nvSpPr>
        <p:spPr>
          <a:xfrm>
            <a:off x="3720459" y="6321079"/>
            <a:ext cx="4371774" cy="276999"/>
          </a:xfrm>
          <a:prstGeom prst="rect">
            <a:avLst/>
          </a:prstGeom>
        </p:spPr>
        <p:txBody>
          <a:bodyPr wrap="none">
            <a:spAutoFit/>
          </a:bodyPr>
          <a:lstStyle/>
          <a:p>
            <a:pPr algn="ctr"/>
            <a:r>
              <a:rPr lang="en-CA" sz="1200" dirty="0">
                <a:solidFill>
                  <a:schemeClr val="bg1"/>
                </a:solidFill>
              </a:rPr>
              <a:t>https://lactualite.com/lactualite-affaires/a-la-chasse-aux-masques/</a:t>
            </a:r>
          </a:p>
        </p:txBody>
      </p:sp>
    </p:spTree>
    <p:extLst>
      <p:ext uri="{BB962C8B-B14F-4D97-AF65-F5344CB8AC3E}">
        <p14:creationId xmlns:p14="http://schemas.microsoft.com/office/powerpoint/2010/main" val="295497865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CDDAD-7D2A-4BD0-9BBD-78947F1AA4E0}"/>
              </a:ext>
            </a:extLst>
          </p:cNvPr>
          <p:cNvSpPr>
            <a:spLocks noGrp="1"/>
          </p:cNvSpPr>
          <p:nvPr>
            <p:ph type="sldNum" sz="quarter" idx="10"/>
          </p:nvPr>
        </p:nvSpPr>
        <p:spPr/>
        <p:txBody>
          <a:bodyPr/>
          <a:lstStyle/>
          <a:p>
            <a:pPr>
              <a:defRPr/>
            </a:pPr>
            <a:fld id="{999CC7DE-6B88-469A-987F-F7BFA822EFEF}" type="slidenum">
              <a:rPr lang="en-US" altLang="en-US" smtClean="0"/>
              <a:pPr>
                <a:defRPr/>
              </a:pPr>
              <a:t>4</a:t>
            </a:fld>
            <a:endParaRPr lang="en-US" altLang="en-US"/>
          </a:p>
        </p:txBody>
      </p:sp>
      <p:pic>
        <p:nvPicPr>
          <p:cNvPr id="1026" name="Picture 2" descr="Bath towel">
            <a:extLst>
              <a:ext uri="{FF2B5EF4-FFF2-40B4-BE49-F238E27FC236}">
                <a16:creationId xmlns:a16="http://schemas.microsoft.com/office/drawing/2014/main" id="{40B3FBDD-90C5-497D-997B-D5B5DD7BC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575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othpaste">
            <a:extLst>
              <a:ext uri="{FF2B5EF4-FFF2-40B4-BE49-F238E27FC236}">
                <a16:creationId xmlns:a16="http://schemas.microsoft.com/office/drawing/2014/main" id="{4D924264-5905-4C67-9B68-309636C22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640" y="0"/>
            <a:ext cx="2305050" cy="2095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9CD42A7-E706-4C2B-BC98-498707C0FD0B}"/>
              </a:ext>
            </a:extLst>
          </p:cNvPr>
          <p:cNvSpPr/>
          <p:nvPr/>
        </p:nvSpPr>
        <p:spPr>
          <a:xfrm>
            <a:off x="1487488" y="6321078"/>
            <a:ext cx="9217024" cy="461665"/>
          </a:xfrm>
          <a:prstGeom prst="rect">
            <a:avLst/>
          </a:prstGeom>
        </p:spPr>
        <p:txBody>
          <a:bodyPr wrap="square">
            <a:spAutoFit/>
          </a:bodyPr>
          <a:lstStyle/>
          <a:p>
            <a:pPr algn="ctr"/>
            <a:r>
              <a:rPr lang="en-CA" sz="800" dirty="0">
                <a:solidFill>
                  <a:schemeClr val="bg1"/>
                </a:solidFill>
              </a:rPr>
              <a:t>https://www.rncan.gc.ca/nos-ressources-naturelles/industrie-commerce-forestiere/demandes-en-produits-forestiers/produits-forestiers-non-ligneux/les-produits-du-bois-partout-et-pour-tous/13314?_ga=2.8425205.1185996411.1636385918-2085956657.1550601615 ; https://www.rncan.gc.ca/nos-ressources-naturelles/forets/industrie-commerce/demandes-produits-forestiers/taxonomie-produits-bois/14511 ; https://web.fpinnovations.ca/fr/masques-biodegradables/ ; https://web.fpinnovations.ca/fr/pates-et-papiers/ ; https://www.irvingconsumerproducts.com/</a:t>
            </a:r>
          </a:p>
        </p:txBody>
      </p:sp>
      <p:pic>
        <p:nvPicPr>
          <p:cNvPr id="1030" name="Picture 6" descr="Vernis à ongles">
            <a:extLst>
              <a:ext uri="{FF2B5EF4-FFF2-40B4-BE49-F238E27FC236}">
                <a16:creationId xmlns:a16="http://schemas.microsoft.com/office/drawing/2014/main" id="{92086863-B646-4B3C-8969-87DB1C10D6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896" y="0"/>
            <a:ext cx="190500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ampon désinfectant">
            <a:extLst>
              <a:ext uri="{FF2B5EF4-FFF2-40B4-BE49-F238E27FC236}">
                <a16:creationId xmlns:a16="http://schemas.microsoft.com/office/drawing/2014/main" id="{17268F0C-AEF0-4373-9FD7-8F73EB9132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72816"/>
            <a:ext cx="2857500"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édicament">
            <a:extLst>
              <a:ext uri="{FF2B5EF4-FFF2-40B4-BE49-F238E27FC236}">
                <a16:creationId xmlns:a16="http://schemas.microsoft.com/office/drawing/2014/main" id="{37F92413-D2E5-4703-ACAE-5507043763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04112" y="0"/>
            <a:ext cx="219075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Écran à ACL">
            <a:extLst>
              <a:ext uri="{FF2B5EF4-FFF2-40B4-BE49-F238E27FC236}">
                <a16:creationId xmlns:a16="http://schemas.microsoft.com/office/drawing/2014/main" id="{9F908A37-5848-40FD-9364-F8BC81EB08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5640" y="1772816"/>
            <a:ext cx="28575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Balle de ping-pong">
            <a:extLst>
              <a:ext uri="{FF2B5EF4-FFF2-40B4-BE49-F238E27FC236}">
                <a16:creationId xmlns:a16="http://schemas.microsoft.com/office/drawing/2014/main" id="{BF6FEB65-9E98-48AA-99B7-65CA5B3403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4352" y="0"/>
            <a:ext cx="2927648" cy="179562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idéo qui explique les avantages du bois comme matériau de construction (2 minutes, 19 secondes)">
            <a:extLst>
              <a:ext uri="{FF2B5EF4-FFF2-40B4-BE49-F238E27FC236}">
                <a16:creationId xmlns:a16="http://schemas.microsoft.com/office/drawing/2014/main" id="{67A4FEEE-AA34-4598-AB23-3EE53DFDE1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63953" y="1772816"/>
            <a:ext cx="3744416" cy="211753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lanches de pins">
            <a:extLst>
              <a:ext uri="{FF2B5EF4-FFF2-40B4-BE49-F238E27FC236}">
                <a16:creationId xmlns:a16="http://schemas.microsoft.com/office/drawing/2014/main" id="{9F766206-CF58-42BA-8D86-082C9EEF6B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08368" y="1772816"/>
            <a:ext cx="30956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nneaux de bois de résineux pour mobilier et revêtement mural">
            <a:extLst>
              <a:ext uri="{FF2B5EF4-FFF2-40B4-BE49-F238E27FC236}">
                <a16:creationId xmlns:a16="http://schemas.microsoft.com/office/drawing/2014/main" id="{0F9C9354-460C-4680-BCB2-E392CE954A1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26602"/>
          <a:stretch/>
        </p:blipFill>
        <p:spPr bwMode="auto">
          <a:xfrm>
            <a:off x="0" y="3513708"/>
            <a:ext cx="2552700" cy="260769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233B80DA-A8F5-4D90-88B3-7D77B7C8AE6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503"/>
          <a:stretch/>
        </p:blipFill>
        <p:spPr bwMode="auto">
          <a:xfrm>
            <a:off x="9467676" y="3492500"/>
            <a:ext cx="2724324"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Fermes de toit à membrure inclinée">
            <a:extLst>
              <a:ext uri="{FF2B5EF4-FFF2-40B4-BE49-F238E27FC236}">
                <a16:creationId xmlns:a16="http://schemas.microsoft.com/office/drawing/2014/main" id="{884D619D-465D-4A1D-BE54-C5F91930ABA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41745"/>
          <a:stretch/>
        </p:blipFill>
        <p:spPr bwMode="auto">
          <a:xfrm>
            <a:off x="2495600" y="3513707"/>
            <a:ext cx="2520280" cy="2607693"/>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rving Consumer Products | Home">
            <a:extLst>
              <a:ext uri="{FF2B5EF4-FFF2-40B4-BE49-F238E27FC236}">
                <a16:creationId xmlns:a16="http://schemas.microsoft.com/office/drawing/2014/main" id="{EF3EE48F-08A1-4774-952C-5FFD12865163}"/>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015881" y="5174386"/>
            <a:ext cx="1448655" cy="91891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lean energy? Don&amp;#39;t look for wood pellets to supply it | Sierra Club">
            <a:extLst>
              <a:ext uri="{FF2B5EF4-FFF2-40B4-BE49-F238E27FC236}">
                <a16:creationId xmlns:a16="http://schemas.microsoft.com/office/drawing/2014/main" id="{ABBDF652-B970-47E7-B61F-01D83D436F4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51426" y="4593828"/>
            <a:ext cx="3028951"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PInnovations introduces world’s first ready-to-produce biodegradable and eco-friendly non-medical mask">
            <a:extLst>
              <a:ext uri="{FF2B5EF4-FFF2-40B4-BE49-F238E27FC236}">
                <a16:creationId xmlns:a16="http://schemas.microsoft.com/office/drawing/2014/main" id="{6C4663F2-A16D-4E4D-BBB6-FC384C5190D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015880" y="3488308"/>
            <a:ext cx="2494798" cy="166888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34B53378-F34A-4306-B30D-5043C14C6C7F}"/>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b="16434"/>
          <a:stretch/>
        </p:blipFill>
        <p:spPr bwMode="auto">
          <a:xfrm>
            <a:off x="7464152" y="3488308"/>
            <a:ext cx="1980704" cy="1655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09708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416066-54EB-4A49-AC06-2DA49E68087A}"/>
              </a:ext>
            </a:extLst>
          </p:cNvPr>
          <p:cNvPicPr>
            <a:picLocks noChangeAspect="1"/>
          </p:cNvPicPr>
          <p:nvPr/>
        </p:nvPicPr>
        <p:blipFill>
          <a:blip r:embed="rId3"/>
          <a:stretch>
            <a:fillRect/>
          </a:stretch>
        </p:blipFill>
        <p:spPr>
          <a:xfrm>
            <a:off x="-24680" y="-1005181"/>
            <a:ext cx="12192000" cy="8868362"/>
          </a:xfrm>
          <a:prstGeom prst="rect">
            <a:avLst/>
          </a:prstGeom>
        </p:spPr>
      </p:pic>
      <p:sp>
        <p:nvSpPr>
          <p:cNvPr id="4" name="Slide Number Placeholder 3">
            <a:extLst>
              <a:ext uri="{FF2B5EF4-FFF2-40B4-BE49-F238E27FC236}">
                <a16:creationId xmlns:a16="http://schemas.microsoft.com/office/drawing/2014/main" id="{7309F819-1B90-4101-AE0D-4AE19F058D19}"/>
              </a:ext>
            </a:extLst>
          </p:cNvPr>
          <p:cNvSpPr>
            <a:spLocks noGrp="1"/>
          </p:cNvSpPr>
          <p:nvPr>
            <p:ph type="sldNum" sz="quarter" idx="10"/>
          </p:nvPr>
        </p:nvSpPr>
        <p:spPr/>
        <p:txBody>
          <a:bodyPr/>
          <a:lstStyle/>
          <a:p>
            <a:pPr>
              <a:defRPr/>
            </a:pPr>
            <a:fld id="{BB6DE63A-2515-D241-94AA-6A006E9DEE89}" type="slidenum">
              <a:rPr lang="en-US" smtClean="0"/>
              <a:pPr>
                <a:defRPr/>
              </a:pPr>
              <a:t>5</a:t>
            </a:fld>
            <a:endParaRPr lang="en-US" dirty="0"/>
          </a:p>
        </p:txBody>
      </p:sp>
      <p:sp>
        <p:nvSpPr>
          <p:cNvPr id="5" name="Rectangle 4">
            <a:extLst>
              <a:ext uri="{FF2B5EF4-FFF2-40B4-BE49-F238E27FC236}">
                <a16:creationId xmlns:a16="http://schemas.microsoft.com/office/drawing/2014/main" id="{6C189341-C9FF-4203-BF4F-0F7A9937F879}"/>
              </a:ext>
            </a:extLst>
          </p:cNvPr>
          <p:cNvSpPr/>
          <p:nvPr/>
        </p:nvSpPr>
        <p:spPr>
          <a:xfrm>
            <a:off x="4165421" y="6321079"/>
            <a:ext cx="3481851" cy="276999"/>
          </a:xfrm>
          <a:prstGeom prst="rect">
            <a:avLst/>
          </a:prstGeom>
        </p:spPr>
        <p:txBody>
          <a:bodyPr wrap="none">
            <a:spAutoFit/>
          </a:bodyPr>
          <a:lstStyle/>
          <a:p>
            <a:pPr algn="ctr"/>
            <a:r>
              <a:rPr lang="en-CA" sz="1200" dirty="0">
                <a:solidFill>
                  <a:schemeClr val="bg1"/>
                </a:solidFill>
              </a:rPr>
              <a:t>http://thegreenestworkforce.ca/index.php/fr/home/</a:t>
            </a:r>
          </a:p>
        </p:txBody>
      </p:sp>
    </p:spTree>
    <p:extLst>
      <p:ext uri="{BB962C8B-B14F-4D97-AF65-F5344CB8AC3E}">
        <p14:creationId xmlns:p14="http://schemas.microsoft.com/office/powerpoint/2010/main" val="351805861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C9A69-139B-4268-8EAE-1334DD6CF79C}"/>
              </a:ext>
            </a:extLst>
          </p:cNvPr>
          <p:cNvSpPr>
            <a:spLocks noGrp="1"/>
          </p:cNvSpPr>
          <p:nvPr>
            <p:ph type="title"/>
          </p:nvPr>
        </p:nvSpPr>
        <p:spPr/>
        <p:txBody>
          <a:bodyPr/>
          <a:lstStyle/>
          <a:p>
            <a:endParaRPr lang="en-CA"/>
          </a:p>
        </p:txBody>
      </p:sp>
      <p:pic>
        <p:nvPicPr>
          <p:cNvPr id="6" name="Content Placeholder 5" descr="A picture containing text, tree, green, plant&#10;&#10;Description automatically generated">
            <a:extLst>
              <a:ext uri="{FF2B5EF4-FFF2-40B4-BE49-F238E27FC236}">
                <a16:creationId xmlns:a16="http://schemas.microsoft.com/office/drawing/2014/main" id="{52530C75-A9C3-4F20-8434-2BEA47673C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76" y="-1"/>
            <a:ext cx="12201376" cy="6863275"/>
          </a:xfrm>
        </p:spPr>
      </p:pic>
      <p:sp>
        <p:nvSpPr>
          <p:cNvPr id="4" name="Slide Number Placeholder 3">
            <a:extLst>
              <a:ext uri="{FF2B5EF4-FFF2-40B4-BE49-F238E27FC236}">
                <a16:creationId xmlns:a16="http://schemas.microsoft.com/office/drawing/2014/main" id="{A34DAC7D-AB2E-494A-A72A-05FA13967410}"/>
              </a:ext>
            </a:extLst>
          </p:cNvPr>
          <p:cNvSpPr>
            <a:spLocks noGrp="1"/>
          </p:cNvSpPr>
          <p:nvPr>
            <p:ph type="sldNum" sz="quarter" idx="10"/>
          </p:nvPr>
        </p:nvSpPr>
        <p:spPr/>
        <p:txBody>
          <a:bodyPr/>
          <a:lstStyle/>
          <a:p>
            <a:pPr>
              <a:defRPr/>
            </a:pPr>
            <a:fld id="{999CC7DE-6B88-469A-987F-F7BFA822EFEF}" type="slidenum">
              <a:rPr lang="en-US" altLang="en-US" smtClean="0"/>
              <a:pPr>
                <a:defRPr/>
              </a:pPr>
              <a:t>6</a:t>
            </a:fld>
            <a:endParaRPr lang="en-US" altLang="en-US"/>
          </a:p>
        </p:txBody>
      </p:sp>
      <p:grpSp>
        <p:nvGrpSpPr>
          <p:cNvPr id="11" name="Group 10">
            <a:extLst>
              <a:ext uri="{FF2B5EF4-FFF2-40B4-BE49-F238E27FC236}">
                <a16:creationId xmlns:a16="http://schemas.microsoft.com/office/drawing/2014/main" id="{1F73EEE1-73DE-4738-91D4-2CAD366C9482}"/>
              </a:ext>
            </a:extLst>
          </p:cNvPr>
          <p:cNvGrpSpPr/>
          <p:nvPr/>
        </p:nvGrpSpPr>
        <p:grpSpPr>
          <a:xfrm>
            <a:off x="1063783" y="2780928"/>
            <a:ext cx="10064435" cy="2520280"/>
            <a:chOff x="1199456" y="2780928"/>
            <a:chExt cx="10064435" cy="2520280"/>
          </a:xfrm>
        </p:grpSpPr>
        <p:pic>
          <p:nvPicPr>
            <p:cNvPr id="7" name="Picture 2" descr="Le Canada sape la volonté de protection de l&amp;#39;environnement, dit Avrim Lazar  | La Presse">
              <a:extLst>
                <a:ext uri="{FF2B5EF4-FFF2-40B4-BE49-F238E27FC236}">
                  <a16:creationId xmlns:a16="http://schemas.microsoft.com/office/drawing/2014/main" id="{E7FBFB61-9064-45B2-912F-599AC517C1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730"/>
            <a:stretch/>
          </p:blipFill>
          <p:spPr bwMode="auto">
            <a:xfrm>
              <a:off x="1199456" y="2780928"/>
              <a:ext cx="4480497" cy="2520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image">
              <a:extLst>
                <a:ext uri="{FF2B5EF4-FFF2-40B4-BE49-F238E27FC236}">
                  <a16:creationId xmlns:a16="http://schemas.microsoft.com/office/drawing/2014/main" id="{D6D971E0-F4D8-48A7-8372-95ADD3A2A0C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057" t="23358" r="42460" b="50736"/>
            <a:stretch/>
          </p:blipFill>
          <p:spPr bwMode="auto">
            <a:xfrm>
              <a:off x="6816080" y="2780928"/>
              <a:ext cx="4447811" cy="2520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406521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1430B-DD58-4FB0-8D33-7D410CD86EFE}"/>
              </a:ext>
            </a:extLst>
          </p:cNvPr>
          <p:cNvSpPr>
            <a:spLocks noGrp="1"/>
          </p:cNvSpPr>
          <p:nvPr>
            <p:ph type="title"/>
          </p:nvPr>
        </p:nvSpPr>
        <p:spPr/>
        <p:txBody>
          <a:bodyPr/>
          <a:lstStyle/>
          <a:p>
            <a:r>
              <a:rPr lang="fr-CA" dirty="0"/>
              <a:t>Communautés dépendantes</a:t>
            </a:r>
          </a:p>
        </p:txBody>
      </p:sp>
      <p:pic>
        <p:nvPicPr>
          <p:cNvPr id="6" name="Content Placeholder 5">
            <a:extLst>
              <a:ext uri="{FF2B5EF4-FFF2-40B4-BE49-F238E27FC236}">
                <a16:creationId xmlns:a16="http://schemas.microsoft.com/office/drawing/2014/main" id="{96E3FA20-6EBA-475B-94A3-D23AD20D4D8D}"/>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260174" y="1412776"/>
            <a:ext cx="9671652" cy="4517256"/>
          </a:xfrm>
        </p:spPr>
      </p:pic>
      <p:sp>
        <p:nvSpPr>
          <p:cNvPr id="4" name="Slide Number Placeholder 3">
            <a:extLst>
              <a:ext uri="{FF2B5EF4-FFF2-40B4-BE49-F238E27FC236}">
                <a16:creationId xmlns:a16="http://schemas.microsoft.com/office/drawing/2014/main" id="{8EB63D30-7D88-4A01-AA2B-2131091A2606}"/>
              </a:ext>
            </a:extLst>
          </p:cNvPr>
          <p:cNvSpPr>
            <a:spLocks noGrp="1"/>
          </p:cNvSpPr>
          <p:nvPr>
            <p:ph type="sldNum" sz="quarter" idx="10"/>
          </p:nvPr>
        </p:nvSpPr>
        <p:spPr/>
        <p:txBody>
          <a:bodyPr/>
          <a:lstStyle/>
          <a:p>
            <a:pPr>
              <a:defRPr/>
            </a:pPr>
            <a:fld id="{999CC7DE-6B88-469A-987F-F7BFA822EFEF}" type="slidenum">
              <a:rPr lang="en-US" altLang="en-US" smtClean="0"/>
              <a:pPr>
                <a:defRPr/>
              </a:pPr>
              <a:t>7</a:t>
            </a:fld>
            <a:endParaRPr lang="en-US" altLang="en-US"/>
          </a:p>
        </p:txBody>
      </p:sp>
      <p:sp>
        <p:nvSpPr>
          <p:cNvPr id="7" name="Rectangle 6">
            <a:extLst>
              <a:ext uri="{FF2B5EF4-FFF2-40B4-BE49-F238E27FC236}">
                <a16:creationId xmlns:a16="http://schemas.microsoft.com/office/drawing/2014/main" id="{03BB14E7-4687-4D42-A0EF-DDDCE6CEA381}"/>
              </a:ext>
            </a:extLst>
          </p:cNvPr>
          <p:cNvSpPr/>
          <p:nvPr/>
        </p:nvSpPr>
        <p:spPr>
          <a:xfrm>
            <a:off x="3117666" y="6321079"/>
            <a:ext cx="5577361" cy="276999"/>
          </a:xfrm>
          <a:prstGeom prst="rect">
            <a:avLst/>
          </a:prstGeom>
        </p:spPr>
        <p:txBody>
          <a:bodyPr wrap="none">
            <a:spAutoFit/>
          </a:bodyPr>
          <a:lstStyle/>
          <a:p>
            <a:pPr algn="ctr"/>
            <a:r>
              <a:rPr lang="en-CA" sz="1200" dirty="0">
                <a:solidFill>
                  <a:schemeClr val="bg1"/>
                </a:solidFill>
              </a:rPr>
              <a:t>https://www.rncan.gc.ca/sites/nrcan/files/emmc/pdf/10_key_facts_nrcan_2020_F.pdf</a:t>
            </a:r>
          </a:p>
        </p:txBody>
      </p:sp>
      <p:sp>
        <p:nvSpPr>
          <p:cNvPr id="8" name="Rectangle 7">
            <a:extLst>
              <a:ext uri="{FF2B5EF4-FFF2-40B4-BE49-F238E27FC236}">
                <a16:creationId xmlns:a16="http://schemas.microsoft.com/office/drawing/2014/main" id="{B6D43D56-DAAD-4762-81A5-D762201DDB2F}"/>
              </a:ext>
            </a:extLst>
          </p:cNvPr>
          <p:cNvSpPr/>
          <p:nvPr/>
        </p:nvSpPr>
        <p:spPr>
          <a:xfrm>
            <a:off x="8472264" y="1340768"/>
            <a:ext cx="648072" cy="403244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DB9C3F94-6B50-43FC-B5B2-2EE7B661A00A}"/>
              </a:ext>
            </a:extLst>
          </p:cNvPr>
          <p:cNvSpPr/>
          <p:nvPr/>
        </p:nvSpPr>
        <p:spPr>
          <a:xfrm>
            <a:off x="695400" y="3356992"/>
            <a:ext cx="6408712" cy="15121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01407433"/>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B4660-97C8-47AE-96EA-ADA8616797A3}"/>
              </a:ext>
            </a:extLst>
          </p:cNvPr>
          <p:cNvSpPr>
            <a:spLocks noGrp="1"/>
          </p:cNvSpPr>
          <p:nvPr>
            <p:ph type="title"/>
          </p:nvPr>
        </p:nvSpPr>
        <p:spPr/>
        <p:txBody>
          <a:bodyPr/>
          <a:lstStyle/>
          <a:p>
            <a:r>
              <a:rPr lang="en-CA" dirty="0" err="1"/>
              <a:t>Produit</a:t>
            </a:r>
            <a:r>
              <a:rPr lang="en-CA" dirty="0"/>
              <a:t> </a:t>
            </a:r>
            <a:r>
              <a:rPr lang="en-CA" dirty="0" err="1"/>
              <a:t>intérieur</a:t>
            </a:r>
            <a:r>
              <a:rPr lang="en-CA" dirty="0"/>
              <a:t> brut</a:t>
            </a:r>
          </a:p>
        </p:txBody>
      </p:sp>
      <p:pic>
        <p:nvPicPr>
          <p:cNvPr id="6" name="Content Placeholder 5">
            <a:extLst>
              <a:ext uri="{FF2B5EF4-FFF2-40B4-BE49-F238E27FC236}">
                <a16:creationId xmlns:a16="http://schemas.microsoft.com/office/drawing/2014/main" id="{1C6F154B-1193-4A03-B2AD-33F3E053B3E1}"/>
              </a:ext>
            </a:extLst>
          </p:cNvPr>
          <p:cNvPicPr>
            <a:picLocks noGrp="1" noChangeAspect="1"/>
          </p:cNvPicPr>
          <p:nvPr>
            <p:ph idx="1"/>
          </p:nvPr>
        </p:nvPicPr>
        <p:blipFill>
          <a:blip r:embed="rId3"/>
          <a:stretch>
            <a:fillRect/>
          </a:stretch>
        </p:blipFill>
        <p:spPr>
          <a:xfrm>
            <a:off x="1967880" y="1484784"/>
            <a:ext cx="8256240" cy="4412538"/>
          </a:xfrm>
        </p:spPr>
      </p:pic>
      <p:sp>
        <p:nvSpPr>
          <p:cNvPr id="4" name="Slide Number Placeholder 3">
            <a:extLst>
              <a:ext uri="{FF2B5EF4-FFF2-40B4-BE49-F238E27FC236}">
                <a16:creationId xmlns:a16="http://schemas.microsoft.com/office/drawing/2014/main" id="{672D1ABE-C7C6-42CB-A702-0E996D3A3823}"/>
              </a:ext>
            </a:extLst>
          </p:cNvPr>
          <p:cNvSpPr>
            <a:spLocks noGrp="1"/>
          </p:cNvSpPr>
          <p:nvPr>
            <p:ph type="sldNum" sz="quarter" idx="10"/>
          </p:nvPr>
        </p:nvSpPr>
        <p:spPr/>
        <p:txBody>
          <a:bodyPr/>
          <a:lstStyle/>
          <a:p>
            <a:pPr>
              <a:defRPr/>
            </a:pPr>
            <a:fld id="{BB6DE63A-2515-D241-94AA-6A006E9DEE89}" type="slidenum">
              <a:rPr lang="en-US" smtClean="0"/>
              <a:pPr>
                <a:defRPr/>
              </a:pPr>
              <a:t>8</a:t>
            </a:fld>
            <a:endParaRPr lang="en-US" dirty="0"/>
          </a:p>
        </p:txBody>
      </p:sp>
      <p:sp>
        <p:nvSpPr>
          <p:cNvPr id="7" name="Rectangle 6">
            <a:extLst>
              <a:ext uri="{FF2B5EF4-FFF2-40B4-BE49-F238E27FC236}">
                <a16:creationId xmlns:a16="http://schemas.microsoft.com/office/drawing/2014/main" id="{672D7CBE-9BE0-4507-8F63-A39F6D1DDB95}"/>
              </a:ext>
            </a:extLst>
          </p:cNvPr>
          <p:cNvSpPr/>
          <p:nvPr/>
        </p:nvSpPr>
        <p:spPr>
          <a:xfrm>
            <a:off x="3117666" y="6321079"/>
            <a:ext cx="5577361" cy="276999"/>
          </a:xfrm>
          <a:prstGeom prst="rect">
            <a:avLst/>
          </a:prstGeom>
        </p:spPr>
        <p:txBody>
          <a:bodyPr wrap="none">
            <a:spAutoFit/>
          </a:bodyPr>
          <a:lstStyle/>
          <a:p>
            <a:pPr algn="ctr"/>
            <a:r>
              <a:rPr lang="en-CA" sz="1200" dirty="0">
                <a:solidFill>
                  <a:schemeClr val="bg1"/>
                </a:solidFill>
              </a:rPr>
              <a:t>https://www.rncan.gc.ca/sites/nrcan/files/emmc/pdf/10_key_facts_nrcan_2020_F.pdf</a:t>
            </a:r>
          </a:p>
        </p:txBody>
      </p:sp>
      <p:sp>
        <p:nvSpPr>
          <p:cNvPr id="8" name="TextBox 7">
            <a:extLst>
              <a:ext uri="{FF2B5EF4-FFF2-40B4-BE49-F238E27FC236}">
                <a16:creationId xmlns:a16="http://schemas.microsoft.com/office/drawing/2014/main" id="{08631320-A744-43B8-B645-4E5884287BE0}"/>
              </a:ext>
            </a:extLst>
          </p:cNvPr>
          <p:cNvSpPr txBox="1"/>
          <p:nvPr/>
        </p:nvSpPr>
        <p:spPr>
          <a:xfrm>
            <a:off x="10128448" y="4581128"/>
            <a:ext cx="1800200" cy="1015663"/>
          </a:xfrm>
          <a:prstGeom prst="rect">
            <a:avLst/>
          </a:prstGeom>
          <a:noFill/>
        </p:spPr>
        <p:txBody>
          <a:bodyPr wrap="square" rtlCol="0">
            <a:spAutoFit/>
          </a:bodyPr>
          <a:lstStyle/>
          <a:p>
            <a:r>
              <a:rPr lang="en-CA" sz="2000" b="1" dirty="0"/>
              <a:t>10% des </a:t>
            </a:r>
            <a:r>
              <a:rPr lang="en-CA" sz="2000" b="1" dirty="0" err="1"/>
              <a:t>ressources</a:t>
            </a:r>
            <a:r>
              <a:rPr lang="en-CA" sz="2000" b="1" dirty="0"/>
              <a:t> </a:t>
            </a:r>
            <a:r>
              <a:rPr lang="en-CA" sz="2000" b="1" dirty="0" err="1"/>
              <a:t>naturelles</a:t>
            </a:r>
            <a:endParaRPr lang="en-CA" sz="2000" b="1" dirty="0"/>
          </a:p>
        </p:txBody>
      </p:sp>
      <p:sp>
        <p:nvSpPr>
          <p:cNvPr id="10" name="Left Brace 9">
            <a:extLst>
              <a:ext uri="{FF2B5EF4-FFF2-40B4-BE49-F238E27FC236}">
                <a16:creationId xmlns:a16="http://schemas.microsoft.com/office/drawing/2014/main" id="{0C4BC707-053D-40CA-918C-5627A6FE71CC}"/>
              </a:ext>
            </a:extLst>
          </p:cNvPr>
          <p:cNvSpPr/>
          <p:nvPr/>
        </p:nvSpPr>
        <p:spPr>
          <a:xfrm>
            <a:off x="9696400" y="4529758"/>
            <a:ext cx="576064" cy="1080120"/>
          </a:xfrm>
          <a:prstGeom prst="leftBrace">
            <a:avLst>
              <a:gd name="adj1" fmla="val 2678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3631928896"/>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46AD383-68C8-42F8-A706-EA358505DD7F}"/>
              </a:ext>
            </a:extLst>
          </p:cNvPr>
          <p:cNvPicPr>
            <a:picLocks noGrp="1" noChangeAspect="1"/>
          </p:cNvPicPr>
          <p:nvPr>
            <p:ph idx="1"/>
          </p:nvPr>
        </p:nvPicPr>
        <p:blipFill>
          <a:blip r:embed="rId3"/>
          <a:stretch>
            <a:fillRect/>
          </a:stretch>
        </p:blipFill>
        <p:spPr>
          <a:xfrm>
            <a:off x="1914581" y="653220"/>
            <a:ext cx="8362838" cy="5348820"/>
          </a:xfrm>
        </p:spPr>
      </p:pic>
      <p:sp>
        <p:nvSpPr>
          <p:cNvPr id="4" name="Slide Number Placeholder 3">
            <a:extLst>
              <a:ext uri="{FF2B5EF4-FFF2-40B4-BE49-F238E27FC236}">
                <a16:creationId xmlns:a16="http://schemas.microsoft.com/office/drawing/2014/main" id="{D7954735-54C2-4B26-8D62-72823339CDB7}"/>
              </a:ext>
            </a:extLst>
          </p:cNvPr>
          <p:cNvSpPr>
            <a:spLocks noGrp="1"/>
          </p:cNvSpPr>
          <p:nvPr>
            <p:ph type="sldNum" sz="quarter" idx="10"/>
          </p:nvPr>
        </p:nvSpPr>
        <p:spPr/>
        <p:txBody>
          <a:bodyPr/>
          <a:lstStyle/>
          <a:p>
            <a:pPr>
              <a:defRPr/>
            </a:pPr>
            <a:fld id="{BB6DE63A-2515-D241-94AA-6A006E9DEE89}" type="slidenum">
              <a:rPr lang="en-US" smtClean="0"/>
              <a:pPr>
                <a:defRPr/>
              </a:pPr>
              <a:t>9</a:t>
            </a:fld>
            <a:endParaRPr lang="en-US" dirty="0"/>
          </a:p>
        </p:txBody>
      </p:sp>
      <p:sp>
        <p:nvSpPr>
          <p:cNvPr id="7" name="Rectangle 6">
            <a:extLst>
              <a:ext uri="{FF2B5EF4-FFF2-40B4-BE49-F238E27FC236}">
                <a16:creationId xmlns:a16="http://schemas.microsoft.com/office/drawing/2014/main" id="{AD586F4E-3E50-46D3-94F4-0E4A2D721758}"/>
              </a:ext>
            </a:extLst>
          </p:cNvPr>
          <p:cNvSpPr/>
          <p:nvPr/>
        </p:nvSpPr>
        <p:spPr>
          <a:xfrm>
            <a:off x="2063552" y="620688"/>
            <a:ext cx="2160240" cy="8640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697C141B-6D85-4CE5-96EA-8BC8BDFB2E0C}"/>
              </a:ext>
            </a:extLst>
          </p:cNvPr>
          <p:cNvSpPr/>
          <p:nvPr/>
        </p:nvSpPr>
        <p:spPr>
          <a:xfrm>
            <a:off x="3117666" y="6321079"/>
            <a:ext cx="5577361" cy="276999"/>
          </a:xfrm>
          <a:prstGeom prst="rect">
            <a:avLst/>
          </a:prstGeom>
        </p:spPr>
        <p:txBody>
          <a:bodyPr wrap="none">
            <a:spAutoFit/>
          </a:bodyPr>
          <a:lstStyle/>
          <a:p>
            <a:pPr algn="ctr"/>
            <a:r>
              <a:rPr lang="en-CA" sz="1200" dirty="0">
                <a:solidFill>
                  <a:schemeClr val="bg1"/>
                </a:solidFill>
              </a:rPr>
              <a:t>https://www.rncan.gc.ca/sites/nrcan/files/emmc/pdf/10_key_facts_nrcan_2020_F.pdf</a:t>
            </a:r>
          </a:p>
        </p:txBody>
      </p:sp>
      <p:sp>
        <p:nvSpPr>
          <p:cNvPr id="2" name="Title 1">
            <a:extLst>
              <a:ext uri="{FF2B5EF4-FFF2-40B4-BE49-F238E27FC236}">
                <a16:creationId xmlns:a16="http://schemas.microsoft.com/office/drawing/2014/main" id="{CA69FCBF-B7D3-40C3-8307-C22807C6E53F}"/>
              </a:ext>
            </a:extLst>
          </p:cNvPr>
          <p:cNvSpPr>
            <a:spLocks noGrp="1"/>
          </p:cNvSpPr>
          <p:nvPr>
            <p:ph type="title"/>
          </p:nvPr>
        </p:nvSpPr>
        <p:spPr>
          <a:xfrm>
            <a:off x="850901" y="150284"/>
            <a:ext cx="5101084" cy="1041400"/>
          </a:xfrm>
        </p:spPr>
        <p:txBody>
          <a:bodyPr/>
          <a:lstStyle/>
          <a:p>
            <a:r>
              <a:rPr lang="en-CA" dirty="0" err="1"/>
              <a:t>Emplois</a:t>
            </a:r>
            <a:endParaRPr lang="en-CA" dirty="0"/>
          </a:p>
        </p:txBody>
      </p:sp>
      <p:sp>
        <p:nvSpPr>
          <p:cNvPr id="10" name="TextBox 9">
            <a:extLst>
              <a:ext uri="{FF2B5EF4-FFF2-40B4-BE49-F238E27FC236}">
                <a16:creationId xmlns:a16="http://schemas.microsoft.com/office/drawing/2014/main" id="{A254E815-2D06-46BD-A6EA-E795FF62899E}"/>
              </a:ext>
            </a:extLst>
          </p:cNvPr>
          <p:cNvSpPr txBox="1"/>
          <p:nvPr/>
        </p:nvSpPr>
        <p:spPr>
          <a:xfrm>
            <a:off x="10200456" y="4797152"/>
            <a:ext cx="1800200" cy="1015663"/>
          </a:xfrm>
          <a:prstGeom prst="rect">
            <a:avLst/>
          </a:prstGeom>
          <a:noFill/>
        </p:spPr>
        <p:txBody>
          <a:bodyPr wrap="square" rtlCol="0">
            <a:spAutoFit/>
          </a:bodyPr>
          <a:lstStyle/>
          <a:p>
            <a:r>
              <a:rPr lang="en-CA" sz="2000" b="1" dirty="0"/>
              <a:t>26% des </a:t>
            </a:r>
            <a:r>
              <a:rPr lang="en-CA" sz="2000" b="1" dirty="0" err="1"/>
              <a:t>ressources</a:t>
            </a:r>
            <a:r>
              <a:rPr lang="en-CA" sz="2000" b="1" dirty="0"/>
              <a:t> </a:t>
            </a:r>
            <a:r>
              <a:rPr lang="en-CA" sz="2000" b="1" dirty="0" err="1"/>
              <a:t>naturelles</a:t>
            </a:r>
            <a:endParaRPr lang="en-CA" sz="2000" b="1" dirty="0"/>
          </a:p>
        </p:txBody>
      </p:sp>
      <p:sp>
        <p:nvSpPr>
          <p:cNvPr id="11" name="Left Brace 10">
            <a:extLst>
              <a:ext uri="{FF2B5EF4-FFF2-40B4-BE49-F238E27FC236}">
                <a16:creationId xmlns:a16="http://schemas.microsoft.com/office/drawing/2014/main" id="{E0B787EF-E092-41F8-BA14-2156B9D9807E}"/>
              </a:ext>
            </a:extLst>
          </p:cNvPr>
          <p:cNvSpPr/>
          <p:nvPr/>
        </p:nvSpPr>
        <p:spPr>
          <a:xfrm>
            <a:off x="9768408" y="4745782"/>
            <a:ext cx="576064" cy="1080120"/>
          </a:xfrm>
          <a:prstGeom prst="leftBrace">
            <a:avLst>
              <a:gd name="adj1" fmla="val 26786"/>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3486996895"/>
      </p:ext>
    </p:extLst>
  </p:cSld>
  <p:clrMapOvr>
    <a:masterClrMapping/>
  </p:clrMapOvr>
  <p:transition spd="med">
    <p:fade/>
  </p:transition>
</p:sld>
</file>

<file path=ppt/theme/theme1.xml><?xml version="1.0" encoding="utf-8"?>
<a:theme xmlns:a="http://schemas.openxmlformats.org/drawingml/2006/main" name="2_Office Theme">
  <a:themeElements>
    <a:clrScheme name="Custom 23">
      <a:dk1>
        <a:srgbClr val="3F9440"/>
      </a:dk1>
      <a:lt1>
        <a:sysClr val="window" lastClr="FFFFFF"/>
      </a:lt1>
      <a:dk2>
        <a:srgbClr val="1D7D86"/>
      </a:dk2>
      <a:lt2>
        <a:srgbClr val="F6F4E9"/>
      </a:lt2>
      <a:accent1>
        <a:srgbClr val="E22259"/>
      </a:accent1>
      <a:accent2>
        <a:srgbClr val="A1CD1A"/>
      </a:accent2>
      <a:accent3>
        <a:srgbClr val="3F9440"/>
      </a:accent3>
      <a:accent4>
        <a:srgbClr val="1D7D86"/>
      </a:accent4>
      <a:accent5>
        <a:srgbClr val="CDDA47"/>
      </a:accent5>
      <a:accent6>
        <a:srgbClr val="FFFAF5"/>
      </a:accent6>
      <a:hlink>
        <a:srgbClr val="58CCD9"/>
      </a:hlink>
      <a:folHlink>
        <a:srgbClr val="17656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PAC_PPT_TEMPLATE_27-10-2015">
  <a:themeElements>
    <a:clrScheme name="Custom 23">
      <a:dk1>
        <a:srgbClr val="3F9440"/>
      </a:dk1>
      <a:lt1>
        <a:sysClr val="window" lastClr="FFFFFF"/>
      </a:lt1>
      <a:dk2>
        <a:srgbClr val="1D7D86"/>
      </a:dk2>
      <a:lt2>
        <a:srgbClr val="F6F4E9"/>
      </a:lt2>
      <a:accent1>
        <a:srgbClr val="E22259"/>
      </a:accent1>
      <a:accent2>
        <a:srgbClr val="A1CD1A"/>
      </a:accent2>
      <a:accent3>
        <a:srgbClr val="3F9440"/>
      </a:accent3>
      <a:accent4>
        <a:srgbClr val="1D7D86"/>
      </a:accent4>
      <a:accent5>
        <a:srgbClr val="CDDA47"/>
      </a:accent5>
      <a:accent6>
        <a:srgbClr val="FFFAF5"/>
      </a:accent6>
      <a:hlink>
        <a:srgbClr val="58CCD9"/>
      </a:hlink>
      <a:folHlink>
        <a:srgbClr val="17656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Custom 23">
      <a:dk1>
        <a:srgbClr val="3F9440"/>
      </a:dk1>
      <a:lt1>
        <a:sysClr val="window" lastClr="FFFFFF"/>
      </a:lt1>
      <a:dk2>
        <a:srgbClr val="1D7D86"/>
      </a:dk2>
      <a:lt2>
        <a:srgbClr val="F6F4E9"/>
      </a:lt2>
      <a:accent1>
        <a:srgbClr val="E22259"/>
      </a:accent1>
      <a:accent2>
        <a:srgbClr val="A1CD1A"/>
      </a:accent2>
      <a:accent3>
        <a:srgbClr val="3F9440"/>
      </a:accent3>
      <a:accent4>
        <a:srgbClr val="1D7D86"/>
      </a:accent4>
      <a:accent5>
        <a:srgbClr val="CDDA47"/>
      </a:accent5>
      <a:accent6>
        <a:srgbClr val="FFFAF5"/>
      </a:accent6>
      <a:hlink>
        <a:srgbClr val="58CCD9"/>
      </a:hlink>
      <a:folHlink>
        <a:srgbClr val="17656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8100">
          <a:solidFill>
            <a:schemeClr val="bg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6898</TotalTime>
  <Words>2053</Words>
  <Application>Microsoft Office PowerPoint</Application>
  <PresentationFormat>Widescreen</PresentationFormat>
  <Paragraphs>178</Paragraphs>
  <Slides>26</Slides>
  <Notes>25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Arial</vt:lpstr>
      <vt:lpstr>Arvo</vt:lpstr>
      <vt:lpstr>Avenir next</vt:lpstr>
      <vt:lpstr>Calibri</vt:lpstr>
      <vt:lpstr>Lato</vt:lpstr>
      <vt:lpstr>Noto Sans</vt:lpstr>
      <vt:lpstr>open sans</vt:lpstr>
      <vt:lpstr>Roboto</vt:lpstr>
      <vt:lpstr>Symbol</vt:lpstr>
      <vt:lpstr>usual</vt:lpstr>
      <vt:lpstr>2_Office Theme</vt:lpstr>
      <vt:lpstr>FPAC_PPT_TEMPLATE_27-10-2015</vt:lpstr>
      <vt:lpstr>1_Office Theme</vt:lpstr>
      <vt:lpstr>La forêt qui fait rouler l’économie  The forest that drives the economy Etienne Bélanger 78e congrès annuel de l’Association forestière de l’Abitibi-Témiscamingue  Témiscaming, 12 novembre 2021</vt:lpstr>
      <vt:lpstr>L’Association des produits forestiers du Canada</vt:lpstr>
      <vt:lpstr>PowerPoint Presentation</vt:lpstr>
      <vt:lpstr>PowerPoint Presentation</vt:lpstr>
      <vt:lpstr>PowerPoint Presentation</vt:lpstr>
      <vt:lpstr>PowerPoint Presentation</vt:lpstr>
      <vt:lpstr>Communautés dépendantes</vt:lpstr>
      <vt:lpstr>Produit intérieur brut</vt:lpstr>
      <vt:lpstr>Emplois</vt:lpstr>
      <vt:lpstr>PowerPoint Presentation</vt:lpstr>
      <vt:lpstr>Emplois et revenu</vt:lpstr>
      <vt:lpstr>PowerPoint Presentation</vt:lpstr>
      <vt:lpstr>PowerPoint Presentation</vt:lpstr>
      <vt:lpstr>PowerPoint Presentation</vt:lpstr>
      <vt:lpstr>Avenir du secteur et reprise post covid</vt:lpstr>
      <vt:lpstr>PowerPoint Presentation</vt:lpstr>
      <vt:lpstr>Conditions environmentales</vt:lpstr>
      <vt:lpstr>Fire and insects affect 25 times the area  we are sustainably harvesting</vt:lpstr>
      <vt:lpstr>PowerPoint Presentation</vt:lpstr>
      <vt:lpstr>PowerPoint Presentation</vt:lpstr>
      <vt:lpstr>Role du secteur forestier vis-à-vis les GES</vt:lpstr>
      <vt:lpstr>Croissance inclusive et diversité</vt:lpstr>
      <vt:lpstr>PowerPoint Presentation</vt:lpstr>
      <vt:lpstr>PowerPoint Presentation</vt:lpstr>
      <vt:lpstr>PowerPoint Presentation</vt:lpstr>
      <vt:lpstr>Etienne Bélanger, ing.f., M.Sc. (he/il) Directeur de la foresterie Association des produits forestiers du Canada ebelanger@fpac.ca (613) 563-1441 x386 @ebelanger19</vt:lpstr>
    </vt:vector>
  </TitlesOfParts>
  <Company>Forest Product Association of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Forestry 101</dc:title>
  <dc:creator>Etienne Belanger</dc:creator>
  <cp:lastModifiedBy>Etienne Belanger</cp:lastModifiedBy>
  <cp:revision>203</cp:revision>
  <cp:lastPrinted>2021-11-11T16:14:57Z</cp:lastPrinted>
  <dcterms:created xsi:type="dcterms:W3CDTF">2012-06-19T16:58:04Z</dcterms:created>
  <dcterms:modified xsi:type="dcterms:W3CDTF">2021-11-12T01:45:16Z</dcterms:modified>
</cp:coreProperties>
</file>