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82" r:id="rId10"/>
    <p:sldId id="263" r:id="rId11"/>
    <p:sldId id="275" r:id="rId12"/>
    <p:sldId id="271" r:id="rId13"/>
    <p:sldId id="264" r:id="rId14"/>
    <p:sldId id="265" r:id="rId15"/>
    <p:sldId id="272" r:id="rId16"/>
    <p:sldId id="266" r:id="rId17"/>
    <p:sldId id="267" r:id="rId18"/>
    <p:sldId id="273" r:id="rId19"/>
    <p:sldId id="274" r:id="rId20"/>
    <p:sldId id="268" r:id="rId21"/>
    <p:sldId id="276" r:id="rId22"/>
    <p:sldId id="269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hel\Dropbox%20(hsf)\HSF\HSF_20\FOR\EACOMVD\bassins\donn&#233;es_RAD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CA"/>
  <c:chart>
    <c:title>
      <c:tx>
        <c:rich>
          <a:bodyPr/>
          <a:lstStyle/>
          <a:p>
            <a:pPr>
              <a:defRPr/>
            </a:pPr>
            <a:r>
              <a:rPr lang="en-US"/>
              <a:t>sens du courant de droite a gauche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9.2234169653524545E-2"/>
          <c:y val="0.1320701472825451"/>
          <c:w val="0.83622216785912651"/>
          <c:h val="0.78570968254328688"/>
        </c:manualLayout>
      </c:layout>
      <c:scatterChart>
        <c:scatterStyle val="lineMarker"/>
        <c:ser>
          <c:idx val="0"/>
          <c:order val="0"/>
          <c:tx>
            <c:strRef>
              <c:f>Feuil1!$C$3</c:f>
              <c:strCache>
                <c:ptCount val="1"/>
                <c:pt idx="0">
                  <c:v>Hauteur</c:v>
                </c:pt>
              </c:strCache>
            </c:strRef>
          </c:tx>
          <c:marker>
            <c:symbol val="none"/>
          </c:marker>
          <c:xVal>
            <c:numRef>
              <c:f>Feuil1!$B$4:$B$22</c:f>
              <c:numCache>
                <c:formatCode>General</c:formatCode>
                <c:ptCount val="19"/>
                <c:pt idx="0">
                  <c:v>-22</c:v>
                </c:pt>
                <c:pt idx="1">
                  <c:v>-20</c:v>
                </c:pt>
                <c:pt idx="2">
                  <c:v>-15</c:v>
                </c:pt>
                <c:pt idx="3">
                  <c:v>-10</c:v>
                </c:pt>
                <c:pt idx="4">
                  <c:v>-5</c:v>
                </c:pt>
                <c:pt idx="5">
                  <c:v>0</c:v>
                </c:pt>
                <c:pt idx="6">
                  <c:v>5</c:v>
                </c:pt>
                <c:pt idx="7">
                  <c:v>10</c:v>
                </c:pt>
                <c:pt idx="8">
                  <c:v>15</c:v>
                </c:pt>
                <c:pt idx="9">
                  <c:v>20</c:v>
                </c:pt>
                <c:pt idx="10">
                  <c:v>25</c:v>
                </c:pt>
                <c:pt idx="11">
                  <c:v>30</c:v>
                </c:pt>
                <c:pt idx="12">
                  <c:v>35</c:v>
                </c:pt>
                <c:pt idx="13">
                  <c:v>40</c:v>
                </c:pt>
                <c:pt idx="14">
                  <c:v>45</c:v>
                </c:pt>
                <c:pt idx="15">
                  <c:v>50</c:v>
                </c:pt>
                <c:pt idx="16">
                  <c:v>55</c:v>
                </c:pt>
                <c:pt idx="17">
                  <c:v>71</c:v>
                </c:pt>
                <c:pt idx="18">
                  <c:v>75</c:v>
                </c:pt>
              </c:numCache>
            </c:numRef>
          </c:xVal>
          <c:yVal>
            <c:numRef>
              <c:f>Feuil1!$C$4:$C$22</c:f>
              <c:numCache>
                <c:formatCode>General</c:formatCode>
                <c:ptCount val="19"/>
                <c:pt idx="0">
                  <c:v>-0.1</c:v>
                </c:pt>
                <c:pt idx="1">
                  <c:v>-4.0000000000000042E-2</c:v>
                </c:pt>
                <c:pt idx="2">
                  <c:v>-6.0000000000000046E-2</c:v>
                </c:pt>
                <c:pt idx="3">
                  <c:v>-0.23</c:v>
                </c:pt>
                <c:pt idx="4">
                  <c:v>-4.0000000000000042E-2</c:v>
                </c:pt>
                <c:pt idx="5">
                  <c:v>0</c:v>
                </c:pt>
                <c:pt idx="6">
                  <c:v>-6.0000000000000046E-2</c:v>
                </c:pt>
                <c:pt idx="7">
                  <c:v>1.0000000000000011E-2</c:v>
                </c:pt>
                <c:pt idx="8">
                  <c:v>9.0000000000000066E-2</c:v>
                </c:pt>
                <c:pt idx="9">
                  <c:v>0.27</c:v>
                </c:pt>
                <c:pt idx="10">
                  <c:v>0.31000000000000028</c:v>
                </c:pt>
                <c:pt idx="11">
                  <c:v>0.18000000000000013</c:v>
                </c:pt>
                <c:pt idx="12">
                  <c:v>0.14000000000000001</c:v>
                </c:pt>
                <c:pt idx="13">
                  <c:v>2.0000000000000021E-2</c:v>
                </c:pt>
                <c:pt idx="14">
                  <c:v>0.14000000000000001</c:v>
                </c:pt>
                <c:pt idx="15">
                  <c:v>8.0000000000000085E-2</c:v>
                </c:pt>
                <c:pt idx="16">
                  <c:v>-0.18000000000000013</c:v>
                </c:pt>
                <c:pt idx="17">
                  <c:v>0.23</c:v>
                </c:pt>
                <c:pt idx="18">
                  <c:v>0.28000000000000008</c:v>
                </c:pt>
              </c:numCache>
            </c:numRef>
          </c:yVal>
        </c:ser>
        <c:axId val="74050176"/>
        <c:axId val="83243392"/>
      </c:scatterChart>
      <c:valAx>
        <c:axId val="74050176"/>
        <c:scaling>
          <c:orientation val="minMax"/>
        </c:scaling>
        <c:axPos val="b"/>
        <c:numFmt formatCode="General" sourceLinked="1"/>
        <c:tickLblPos val="nextTo"/>
        <c:crossAx val="83243392"/>
        <c:crosses val="autoZero"/>
        <c:crossBetween val="midCat"/>
      </c:valAx>
      <c:valAx>
        <c:axId val="83243392"/>
        <c:scaling>
          <c:orientation val="minMax"/>
        </c:scaling>
        <c:axPos val="l"/>
        <c:majorGridlines/>
        <c:numFmt formatCode="General" sourceLinked="1"/>
        <c:tickLblPos val="nextTo"/>
        <c:crossAx val="74050176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B99E8-E235-4D48-9D50-B0629C46122C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A27DC-6746-49BE-96F5-374305A228EE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538CA-A3D9-4F4B-8C59-8B54736E4875}" type="datetimeFigureOut">
              <a:rPr lang="fr-CA" smtClean="0"/>
              <a:pPr/>
              <a:t>2021-05-25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E3DE7-856F-469B-B010-53771B6BBB9B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Feuille_Microsoft_Office_Excel_97-20031.xls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temp\horizon.jpe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51520" y="2582526"/>
            <a:ext cx="6840760" cy="427547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1470025"/>
          </a:xfrm>
        </p:spPr>
        <p:txBody>
          <a:bodyPr/>
          <a:lstStyle/>
          <a:p>
            <a:r>
              <a:rPr lang="fr-CA" b="1" dirty="0" smtClean="0"/>
              <a:t>Analyse opérationnelle du milieu hydrique</a:t>
            </a:r>
            <a:endParaRPr lang="fr-CA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1988840"/>
            <a:ext cx="6400800" cy="792088"/>
          </a:xfrm>
        </p:spPr>
        <p:txBody>
          <a:bodyPr/>
          <a:lstStyle/>
          <a:p>
            <a:r>
              <a:rPr lang="fr-CA" b="1" dirty="0" smtClean="0">
                <a:solidFill>
                  <a:schemeClr val="tx1"/>
                </a:solidFill>
              </a:rPr>
              <a:t>Pose de </a:t>
            </a:r>
            <a:r>
              <a:rPr lang="fr-CA" b="1" dirty="0" err="1" smtClean="0">
                <a:solidFill>
                  <a:schemeClr val="tx1"/>
                </a:solidFill>
              </a:rPr>
              <a:t>calvette</a:t>
            </a:r>
            <a:r>
              <a:rPr lang="fr-CA" b="1" dirty="0" smtClean="0">
                <a:solidFill>
                  <a:schemeClr val="tx1"/>
                </a:solidFill>
              </a:rPr>
              <a:t> circulaire «  RADF »</a:t>
            </a:r>
            <a:endParaRPr lang="fr-CA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44008" y="2564904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Par Michel </a:t>
            </a:r>
            <a:r>
              <a:rPr lang="fr-CA" dirty="0" err="1" smtClean="0"/>
              <a:t>Désy</a:t>
            </a:r>
            <a:r>
              <a:rPr lang="fr-CA" dirty="0" smtClean="0"/>
              <a:t>, contremaître, </a:t>
            </a:r>
            <a:r>
              <a:rPr lang="fr-CA" dirty="0" err="1" smtClean="0"/>
              <a:t>ing</a:t>
            </a:r>
            <a:r>
              <a:rPr lang="fr-CA" dirty="0" smtClean="0"/>
              <a:t> f. 07-026</a:t>
            </a:r>
          </a:p>
          <a:p>
            <a:r>
              <a:rPr lang="fr-CA" dirty="0" smtClean="0"/>
              <a:t>27 mai 2021</a:t>
            </a:r>
            <a:endParaRPr lang="fr-CA" dirty="0"/>
          </a:p>
        </p:txBody>
      </p:sp>
      <p:sp>
        <p:nvSpPr>
          <p:cNvPr id="1026" name="AutoShape 2" descr="https://previews.dropbox.com/p/thumb/ABKiEP960vlxjwWuYwgnRKwoiOsnJHAdK77TLX-u6ZtySUXq_bWyIIMRb5Hg5Knj_kZeK0BWt0YOtzKS9t5HGOYbtyXtRf3RLSF43VeFW3XZR0S07AszsKCxiL81D0R9O-0pNt3BIi6-AiOczajgk8O_d4sGLn1FJrouZt35cmsk6N48W5n8nO-ZGjTYWsYKYsSMHh7o2xYfKdNPPEu-WHB-tHyrb89y4K5LaJ5MFqMjkSjHXorSuqs6qEJxecmrPN-_3MIZw7rlTEQ3Xw9IN71ROZepvd0NxK9yKQvXR7A19rh_Rth2x2y-K9lxNjpLNiF29_OFK-2Gn87tlxstweKJapJ1OrNhcBKCHJYKCQ4trw/p.jpeg?fv_content=true&amp;size_mode=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029" name="AutoShape 5" descr="https://mail.google.com/mail/u/0?ui=2&amp;ik=c6f9573a81&amp;attid=0.1&amp;permmsgid=msg-f:1699734047938446872&amp;th=1796ab1c6c020618&amp;view=fimg&amp;sz=s0-l75-ft&amp;attbid=ANGjdJ8HsNAld8aCAwj0RxEoiLw2vjcfLX0nJCGV25v78n5jirJhqMHiv8yUMFKC1K1TGi0AUtfnT3LWrWy5HTaNVjGgbBLGmAqZ3sauWjYxQSPv7w1q46VRwyEauSY&amp;disp=emb&amp;realattid=c941c9277d780029_0.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8" name="Image 7" descr="taco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501008"/>
            <a:ext cx="2121905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8133" y="1988840"/>
            <a:ext cx="534586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Point de passage du chemin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28800"/>
            <a:ext cx="4320480" cy="4525963"/>
          </a:xfrm>
        </p:spPr>
        <p:txBody>
          <a:bodyPr>
            <a:normAutofit fontScale="92500" lnSpcReduction="20000"/>
          </a:bodyPr>
          <a:lstStyle/>
          <a:p>
            <a:r>
              <a:rPr lang="fr-CA" dirty="0" smtClean="0"/>
              <a:t>Perpendiculaire au ruisseau</a:t>
            </a:r>
          </a:p>
          <a:p>
            <a:r>
              <a:rPr lang="fr-CA" dirty="0" smtClean="0"/>
              <a:t>Minimiser remblayage</a:t>
            </a:r>
          </a:p>
          <a:p>
            <a:r>
              <a:rPr lang="fr-CA" dirty="0" smtClean="0"/>
              <a:t>Longueur du tuyau vs pente du remblai</a:t>
            </a:r>
          </a:p>
          <a:p>
            <a:r>
              <a:rPr lang="fr-CA" dirty="0" smtClean="0"/>
              <a:t>Commande du tuyau (délai </a:t>
            </a:r>
            <a:r>
              <a:rPr lang="fr-CA" dirty="0" err="1" smtClean="0"/>
              <a:t>covid</a:t>
            </a:r>
            <a:r>
              <a:rPr lang="fr-CA" dirty="0" smtClean="0"/>
              <a:t>)</a:t>
            </a:r>
          </a:p>
          <a:p>
            <a:r>
              <a:rPr lang="fr-CA" dirty="0" smtClean="0"/>
              <a:t>Éviter les méandres (dérogation)</a:t>
            </a:r>
          </a:p>
          <a:p>
            <a:r>
              <a:rPr lang="fr-CA" dirty="0" smtClean="0"/>
              <a:t>Pente de l’approche</a:t>
            </a:r>
            <a:endParaRPr lang="fr-C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Épaisseur du remblai</a:t>
            </a:r>
            <a:endParaRPr lang="fr-CA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88840"/>
            <a:ext cx="5832648" cy="444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Stabilisation des approches &gt; 9%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050" name="Picture 2" descr="C:\Users\Michel\Dropbox (hsf)\HSF\HSF_21\FOR\AFAT\appro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6748297" cy="5061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Installation	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3340968"/>
          </a:xfrm>
        </p:spPr>
        <p:txBody>
          <a:bodyPr>
            <a:normAutofit fontScale="92500" lnSpcReduction="10000"/>
          </a:bodyPr>
          <a:lstStyle/>
          <a:p>
            <a:r>
              <a:rPr lang="fr-CA" dirty="0" smtClean="0"/>
              <a:t>Levage: chaines (au milieu des sections si collets)</a:t>
            </a:r>
          </a:p>
          <a:p>
            <a:r>
              <a:rPr lang="fr-CA" dirty="0" smtClean="0"/>
              <a:t>Minimiser l’apport de sédiment</a:t>
            </a:r>
          </a:p>
          <a:p>
            <a:r>
              <a:rPr lang="fr-CA" dirty="0" smtClean="0"/>
              <a:t>Prise de mesures à l’avance</a:t>
            </a:r>
          </a:p>
          <a:p>
            <a:r>
              <a:rPr lang="fr-CA" dirty="0" smtClean="0"/>
              <a:t>À sec</a:t>
            </a:r>
          </a:p>
          <a:p>
            <a:pPr lvl="1"/>
            <a:r>
              <a:rPr lang="fr-CA" dirty="0" smtClean="0"/>
              <a:t>Motopompe vs débit</a:t>
            </a:r>
          </a:p>
          <a:p>
            <a:pPr lvl="1"/>
            <a:r>
              <a:rPr lang="fr-CA" dirty="0" smtClean="0"/>
              <a:t>Batardeau</a:t>
            </a:r>
          </a:p>
          <a:p>
            <a:pPr lvl="1"/>
            <a:r>
              <a:rPr lang="fr-CA" dirty="0" smtClean="0"/>
              <a:t>Rideau de turbidité</a:t>
            </a:r>
          </a:p>
          <a:p>
            <a:pPr lvl="1">
              <a:buNone/>
            </a:pPr>
            <a:endParaRPr lang="fr-CA" dirty="0" smtClean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4437112"/>
            <a:ext cx="8229600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Dans l’eau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fr-CA" sz="2800" dirty="0" smtClean="0"/>
              <a:t>Rapidité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Préparer matériel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CA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CA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1143000"/>
          </a:xfrm>
        </p:spPr>
        <p:txBody>
          <a:bodyPr/>
          <a:lstStyle/>
          <a:p>
            <a:pPr algn="l"/>
            <a:r>
              <a:rPr lang="fr-CA" dirty="0" smtClean="0"/>
              <a:t>Installation finale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 fontScale="92500" lnSpcReduction="10000"/>
          </a:bodyPr>
          <a:lstStyle/>
          <a:p>
            <a:r>
              <a:rPr lang="fr-CA" dirty="0" smtClean="0"/>
              <a:t>Matériel autour du tuyau</a:t>
            </a:r>
          </a:p>
          <a:p>
            <a:pPr lvl="1"/>
            <a:r>
              <a:rPr lang="fr-CA" dirty="0" smtClean="0"/>
              <a:t>Matériel fin </a:t>
            </a:r>
          </a:p>
          <a:p>
            <a:pPr lvl="2"/>
            <a:r>
              <a:rPr lang="fr-CA" dirty="0" smtClean="0"/>
              <a:t>Banc d’emprunt</a:t>
            </a:r>
          </a:p>
          <a:p>
            <a:pPr lvl="2"/>
            <a:r>
              <a:rPr lang="fr-CA" dirty="0" smtClean="0"/>
              <a:t>Camions + pelle</a:t>
            </a:r>
          </a:p>
          <a:p>
            <a:pPr lvl="1"/>
            <a:r>
              <a:rPr lang="fr-CA" dirty="0" smtClean="0"/>
              <a:t>Bois si mou</a:t>
            </a:r>
          </a:p>
          <a:p>
            <a:r>
              <a:rPr lang="fr-CA" dirty="0" smtClean="0"/>
              <a:t>Géotextile </a:t>
            </a:r>
            <a:r>
              <a:rPr lang="fr-CA" dirty="0" smtClean="0"/>
              <a:t>(résistance et perforation)</a:t>
            </a:r>
            <a:endParaRPr lang="fr-CA" dirty="0" smtClean="0"/>
          </a:p>
          <a:p>
            <a:r>
              <a:rPr lang="fr-CA" dirty="0" smtClean="0"/>
              <a:t>Enrochement pente &lt;1.5/1</a:t>
            </a:r>
          </a:p>
          <a:p>
            <a:pPr lvl="1"/>
            <a:r>
              <a:rPr lang="fr-CA" dirty="0" smtClean="0"/>
              <a:t>Règle du casque</a:t>
            </a:r>
          </a:p>
          <a:p>
            <a:r>
              <a:rPr lang="fr-CA" dirty="0" smtClean="0"/>
              <a:t>Mousse/foin-graine</a:t>
            </a:r>
          </a:p>
          <a:p>
            <a:endParaRPr lang="fr-CA" dirty="0"/>
          </a:p>
        </p:txBody>
      </p:sp>
      <p:pic>
        <p:nvPicPr>
          <p:cNvPr id="5122" name="Picture 2" descr="C:\Users\Michel\Dropbox (hsf)\HSF\HSF_21\FOR\AFAT\rollard\101002966_10158987373724893_190397882359087104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24744"/>
            <a:ext cx="3528391" cy="4704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Stabilisation avec foin et mélange B</a:t>
            </a:r>
            <a:endParaRPr lang="fr-CA" dirty="0"/>
          </a:p>
        </p:txBody>
      </p:sp>
      <p:pic>
        <p:nvPicPr>
          <p:cNvPr id="4" name="Espace réservé du contenu 3" descr="IMG_559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628800"/>
            <a:ext cx="3394472" cy="45259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9552" y="2132856"/>
            <a:ext cx="39088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A" sz="4000" dirty="0" smtClean="0"/>
              <a:t>Épaisseur de foin</a:t>
            </a:r>
          </a:p>
          <a:p>
            <a:pPr>
              <a:buFont typeface="Arial" pitchFamily="34" charset="0"/>
              <a:buChar char="•"/>
            </a:pPr>
            <a:r>
              <a:rPr lang="fr-CA" sz="4000" dirty="0" smtClean="0"/>
              <a:t>Mélange B</a:t>
            </a:r>
          </a:p>
          <a:p>
            <a:pPr>
              <a:buFont typeface="Arial" pitchFamily="34" charset="0"/>
              <a:buChar char="•"/>
            </a:pPr>
            <a:r>
              <a:rPr lang="fr-CA" sz="4000" dirty="0" smtClean="0"/>
              <a:t>Valider</a:t>
            </a:r>
            <a:endParaRPr lang="fr-CA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Exemples pratiques</a:t>
            </a:r>
            <a:endParaRPr lang="fr-C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Chemin </a:t>
            </a:r>
            <a:r>
              <a:rPr lang="fr-CA" dirty="0" err="1"/>
              <a:t>M</a:t>
            </a:r>
            <a:r>
              <a:rPr lang="fr-CA" dirty="0" err="1" smtClean="0"/>
              <a:t>clure</a:t>
            </a:r>
            <a:r>
              <a:rPr lang="fr-CA" dirty="0" smtClean="0"/>
              <a:t> Val-Paradis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>
            <a:noAutofit/>
          </a:bodyPr>
          <a:lstStyle/>
          <a:p>
            <a:pPr lvl="1"/>
            <a:r>
              <a:rPr lang="fr-CA" dirty="0" smtClean="0"/>
              <a:t>Première </a:t>
            </a:r>
            <a:r>
              <a:rPr lang="fr-CA" dirty="0" err="1" smtClean="0"/>
              <a:t>calvette</a:t>
            </a:r>
            <a:r>
              <a:rPr lang="fr-CA" dirty="0" smtClean="0"/>
              <a:t> RADF</a:t>
            </a:r>
          </a:p>
          <a:p>
            <a:pPr lvl="1"/>
            <a:r>
              <a:rPr lang="fr-CA" dirty="0" smtClean="0"/>
              <a:t>Réfection </a:t>
            </a:r>
            <a:r>
              <a:rPr lang="fr-CA" dirty="0"/>
              <a:t>d’un ouvrage d’agriculteur</a:t>
            </a:r>
            <a:r>
              <a:rPr lang="fr-CA" dirty="0" smtClean="0"/>
              <a:t>…</a:t>
            </a:r>
          </a:p>
          <a:p>
            <a:pPr lvl="1"/>
            <a:r>
              <a:rPr lang="fr-CA" dirty="0" smtClean="0"/>
              <a:t>Chemin existant</a:t>
            </a:r>
          </a:p>
          <a:p>
            <a:pPr lvl="1"/>
            <a:r>
              <a:rPr lang="fr-CA" dirty="0" smtClean="0"/>
              <a:t>Présence du Ministre</a:t>
            </a:r>
            <a:endParaRPr lang="fr-CA" dirty="0"/>
          </a:p>
          <a:p>
            <a:pPr lvl="1"/>
            <a:r>
              <a:rPr lang="fr-CA" dirty="0"/>
              <a:t>Pose à sec</a:t>
            </a:r>
          </a:p>
          <a:p>
            <a:pPr lvl="1"/>
            <a:r>
              <a:rPr lang="fr-CA" dirty="0"/>
              <a:t>Utilisation d’un rideau pour réduire les sédiments</a:t>
            </a:r>
          </a:p>
          <a:p>
            <a:pPr lvl="1"/>
            <a:r>
              <a:rPr lang="fr-CA" dirty="0" err="1"/>
              <a:t>Calvette</a:t>
            </a:r>
            <a:r>
              <a:rPr lang="fr-CA" dirty="0"/>
              <a:t> </a:t>
            </a:r>
            <a:r>
              <a:rPr lang="fr-CA" dirty="0" smtClean="0"/>
              <a:t>2400mm par 12m</a:t>
            </a:r>
          </a:p>
          <a:p>
            <a:pPr lvl="1"/>
            <a:r>
              <a:rPr lang="fr-CA" dirty="0" smtClean="0"/>
              <a:t>Présence de plusieurs petits poissons</a:t>
            </a:r>
            <a:endParaRPr lang="fr-CA" dirty="0"/>
          </a:p>
          <a:p>
            <a:endParaRPr lang="fr-CA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Chemin </a:t>
            </a:r>
            <a:r>
              <a:rPr lang="fr-CA" dirty="0" err="1" smtClean="0"/>
              <a:t>Mclure</a:t>
            </a:r>
            <a:r>
              <a:rPr lang="fr-CA" dirty="0" smtClean="0"/>
              <a:t> Val-Paradis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/>
          <a:lstStyle/>
          <a:p>
            <a:r>
              <a:rPr lang="fr-CA" dirty="0" smtClean="0"/>
              <a:t>Mesures largeurs douteuses à cause des vaches</a:t>
            </a:r>
            <a:endParaRPr lang="fr-CA" dirty="0"/>
          </a:p>
        </p:txBody>
      </p:sp>
      <p:pic>
        <p:nvPicPr>
          <p:cNvPr id="4" name="Image 3" descr="Photo 18-07-17 08 56 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25452"/>
            <a:ext cx="6576731" cy="49325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Résultat </a:t>
            </a:r>
            <a:r>
              <a:rPr lang="fr-CA" dirty="0" err="1" smtClean="0"/>
              <a:t>mclure</a:t>
            </a:r>
            <a:r>
              <a:rPr lang="fr-CA" dirty="0" smtClean="0"/>
              <a:t/>
            </a:r>
            <a:br>
              <a:rPr lang="fr-CA" dirty="0" smtClean="0"/>
            </a:br>
            <a:endParaRPr lang="fr-CA" dirty="0"/>
          </a:p>
        </p:txBody>
      </p:sp>
      <p:pic>
        <p:nvPicPr>
          <p:cNvPr id="4" name="Espace réservé du contenu 3" descr="IMG-35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132856"/>
            <a:ext cx="6034617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827584" y="1196752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Plus de roches que nécessaires = Quand c’est beau, c’est bien fait</a:t>
            </a:r>
            <a:endParaRPr lang="fr-CA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Théorie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3024336"/>
          </a:xfrm>
        </p:spPr>
        <p:txBody>
          <a:bodyPr>
            <a:normAutofit/>
          </a:bodyPr>
          <a:lstStyle/>
          <a:p>
            <a:pPr lvl="1"/>
            <a:r>
              <a:rPr lang="fr-CA" dirty="0" smtClean="0"/>
              <a:t>PLANIFICATION</a:t>
            </a:r>
          </a:p>
          <a:p>
            <a:r>
              <a:rPr lang="fr-CA" dirty="0" smtClean="0"/>
              <a:t>Réduire les coûts au minimum: ponceau vs arche, pont (plan ingénieur)</a:t>
            </a:r>
          </a:p>
          <a:p>
            <a:r>
              <a:rPr lang="fr-CA" dirty="0" smtClean="0"/>
              <a:t>Libre passage du poisson – fédéral</a:t>
            </a:r>
          </a:p>
          <a:p>
            <a:pPr marL="742950" lvl="2" indent="-342900"/>
            <a:r>
              <a:rPr lang="fr-CA" dirty="0" smtClean="0"/>
              <a:t>Fédéral, saumon, filtre brut</a:t>
            </a:r>
          </a:p>
          <a:p>
            <a:pPr>
              <a:buNone/>
            </a:pPr>
            <a:endParaRPr lang="fr-CA" dirty="0" smtClean="0"/>
          </a:p>
        </p:txBody>
      </p:sp>
      <p:pic>
        <p:nvPicPr>
          <p:cNvPr id="4" name="Image 3" descr="men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4268" y="3645024"/>
            <a:ext cx="2409732" cy="3212976"/>
          </a:xfrm>
          <a:prstGeom prst="rect">
            <a:avLst/>
          </a:prstGeom>
        </p:spPr>
      </p:pic>
      <p:pic>
        <p:nvPicPr>
          <p:cNvPr id="6" name="Image 5" descr="IMG-18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789040"/>
            <a:ext cx="3960440" cy="29703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r-CA" dirty="0"/>
              <a:t>Chemin 105 projet I </a:t>
            </a:r>
            <a:r>
              <a:rPr lang="fr-CA" dirty="0" err="1"/>
              <a:t>Miyuuka</a:t>
            </a:r>
            <a:r>
              <a:rPr lang="fr-CA" dirty="0"/>
              <a:t> fournier</a:t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340768"/>
            <a:ext cx="4402832" cy="4525963"/>
          </a:xfrm>
        </p:spPr>
        <p:txBody>
          <a:bodyPr/>
          <a:lstStyle/>
          <a:p>
            <a:pPr lvl="1"/>
            <a:r>
              <a:rPr lang="fr-CA" dirty="0"/>
              <a:t>Réfection d’un classe 5 à classe 2</a:t>
            </a:r>
          </a:p>
          <a:p>
            <a:pPr lvl="1"/>
            <a:r>
              <a:rPr lang="fr-CA" dirty="0" err="1" smtClean="0"/>
              <a:t>Calvette</a:t>
            </a:r>
            <a:r>
              <a:rPr lang="fr-CA" dirty="0" smtClean="0"/>
              <a:t> </a:t>
            </a:r>
            <a:r>
              <a:rPr lang="fr-CA" dirty="0"/>
              <a:t>à panneau</a:t>
            </a:r>
          </a:p>
          <a:p>
            <a:pPr lvl="1"/>
            <a:r>
              <a:rPr lang="fr-CA" dirty="0"/>
              <a:t>Pose à sec avec </a:t>
            </a:r>
            <a:r>
              <a:rPr lang="fr-CA" dirty="0" smtClean="0"/>
              <a:t>débit</a:t>
            </a:r>
          </a:p>
          <a:p>
            <a:pPr lvl="1"/>
            <a:r>
              <a:rPr lang="fr-CA" dirty="0" smtClean="0"/>
              <a:t>Avoir matériel scellant proche</a:t>
            </a:r>
            <a:endParaRPr lang="fr-CA" dirty="0"/>
          </a:p>
          <a:p>
            <a:endParaRPr lang="fr-CA" dirty="0"/>
          </a:p>
        </p:txBody>
      </p:sp>
      <p:pic>
        <p:nvPicPr>
          <p:cNvPr id="4" name="Image 3" descr="men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124744"/>
            <a:ext cx="4299942" cy="57332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Chemin 105 projet I </a:t>
            </a:r>
            <a:r>
              <a:rPr lang="fr-CA" dirty="0" err="1" smtClean="0"/>
              <a:t>Miyuuka</a:t>
            </a:r>
            <a:r>
              <a:rPr lang="fr-CA" dirty="0" smtClean="0"/>
              <a:t> fournier</a:t>
            </a:r>
            <a:br>
              <a:rPr lang="fr-CA" dirty="0" smtClean="0"/>
            </a:br>
            <a:endParaRPr lang="fr-CA" dirty="0"/>
          </a:p>
        </p:txBody>
      </p:sp>
      <p:pic>
        <p:nvPicPr>
          <p:cNvPr id="4" name="Espace réservé du contenu 3" descr="annexe10Tableau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7737" y="2924969"/>
            <a:ext cx="7248525" cy="1876425"/>
          </a:xfrm>
        </p:spPr>
      </p:pic>
      <p:sp>
        <p:nvSpPr>
          <p:cNvPr id="6" name="ZoneTexte 5"/>
          <p:cNvSpPr txBox="1"/>
          <p:nvPr/>
        </p:nvSpPr>
        <p:spPr>
          <a:xfrm>
            <a:off x="827584" y="1340768"/>
            <a:ext cx="655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fr-CA" sz="3200" dirty="0" smtClean="0"/>
              <a:t>Pente 4,5%</a:t>
            </a:r>
          </a:p>
          <a:p>
            <a:pPr marL="0" lvl="1">
              <a:buFont typeface="Arial" pitchFamily="34" charset="0"/>
              <a:buChar char="•"/>
            </a:pPr>
            <a:r>
              <a:rPr lang="fr-CA" sz="3200" dirty="0" err="1" smtClean="0"/>
              <a:t>Calvette</a:t>
            </a:r>
            <a:r>
              <a:rPr lang="fr-CA" sz="3200" dirty="0" smtClean="0"/>
              <a:t> 2m par 15m</a:t>
            </a:r>
          </a:p>
          <a:p>
            <a:pPr marL="0" lvl="1">
              <a:buFont typeface="Arial" pitchFamily="34" charset="0"/>
              <a:buChar char="•"/>
            </a:pPr>
            <a:endParaRPr lang="fr-CA" sz="3200" dirty="0" smtClean="0"/>
          </a:p>
          <a:p>
            <a:pPr>
              <a:buFont typeface="Arial" pitchFamily="34" charset="0"/>
              <a:buChar char="•"/>
            </a:pPr>
            <a:endParaRPr lang="fr-CA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01002966_10158987373724893_190397882359087104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412776"/>
            <a:ext cx="3651870" cy="48691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CA" dirty="0" err="1"/>
              <a:t>Secteur</a:t>
            </a:r>
            <a:r>
              <a:rPr lang="en-CA" dirty="0"/>
              <a:t> </a:t>
            </a:r>
            <a:r>
              <a:rPr lang="en-CA" dirty="0" err="1"/>
              <a:t>Rollard</a:t>
            </a:r>
            <a:r>
              <a:rPr lang="en-CA" dirty="0"/>
              <a:t> km 88 </a:t>
            </a:r>
            <a:r>
              <a:rPr lang="en-CA" dirty="0" err="1"/>
              <a:t>chemin</a:t>
            </a:r>
            <a:r>
              <a:rPr lang="en-CA" dirty="0"/>
              <a:t> </a:t>
            </a:r>
            <a:r>
              <a:rPr lang="en-CA" dirty="0" err="1"/>
              <a:t>matchi-manitou</a:t>
            </a:r>
            <a:r>
              <a:rPr lang="fr-CA" dirty="0"/>
              <a:t/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28800"/>
            <a:ext cx="5004048" cy="4536504"/>
          </a:xfrm>
        </p:spPr>
        <p:txBody>
          <a:bodyPr>
            <a:normAutofit/>
          </a:bodyPr>
          <a:lstStyle/>
          <a:p>
            <a:pPr lvl="1"/>
            <a:r>
              <a:rPr lang="en-CA" dirty="0" err="1" smtClean="0"/>
              <a:t>Calcul</a:t>
            </a:r>
            <a:r>
              <a:rPr lang="en-CA" dirty="0" smtClean="0"/>
              <a:t> debit 1800mm</a:t>
            </a:r>
          </a:p>
          <a:p>
            <a:pPr lvl="1"/>
            <a:r>
              <a:rPr lang="en-CA" dirty="0" err="1" smtClean="0"/>
              <a:t>Mesures</a:t>
            </a:r>
            <a:r>
              <a:rPr lang="en-CA" dirty="0" smtClean="0"/>
              <a:t> </a:t>
            </a:r>
            <a:r>
              <a:rPr lang="en-CA" dirty="0" err="1" smtClean="0"/>
              <a:t>largeurs</a:t>
            </a:r>
            <a:r>
              <a:rPr lang="en-CA" dirty="0" smtClean="0"/>
              <a:t> </a:t>
            </a:r>
            <a:r>
              <a:rPr lang="en-CA" dirty="0" err="1" smtClean="0"/>
              <a:t>hivernales</a:t>
            </a:r>
            <a:r>
              <a:rPr lang="en-CA" dirty="0" smtClean="0"/>
              <a:t>  approx 3m</a:t>
            </a:r>
          </a:p>
          <a:p>
            <a:pPr lvl="1"/>
            <a:r>
              <a:rPr lang="en-CA" dirty="0" err="1" smtClean="0"/>
              <a:t>Mesures</a:t>
            </a:r>
            <a:r>
              <a:rPr lang="en-CA" dirty="0" smtClean="0"/>
              <a:t> </a:t>
            </a:r>
            <a:r>
              <a:rPr lang="en-CA" dirty="0" err="1" smtClean="0"/>
              <a:t>réelles</a:t>
            </a:r>
            <a:r>
              <a:rPr lang="en-CA" dirty="0" smtClean="0"/>
              <a:t> </a:t>
            </a:r>
            <a:r>
              <a:rPr lang="en-CA" dirty="0" err="1" smtClean="0"/>
              <a:t>moyenne</a:t>
            </a:r>
            <a:r>
              <a:rPr lang="en-CA" dirty="0" smtClean="0"/>
              <a:t> 4,20m (</a:t>
            </a:r>
            <a:r>
              <a:rPr lang="en-CA" dirty="0" err="1" smtClean="0"/>
              <a:t>incluant</a:t>
            </a:r>
            <a:r>
              <a:rPr lang="en-CA" dirty="0" smtClean="0"/>
              <a:t> </a:t>
            </a:r>
            <a:r>
              <a:rPr lang="en-CA" dirty="0" err="1" smtClean="0"/>
              <a:t>élargissement</a:t>
            </a:r>
            <a:r>
              <a:rPr lang="en-CA" dirty="0" smtClean="0"/>
              <a:t>)</a:t>
            </a:r>
            <a:endParaRPr lang="fr-CA" dirty="0"/>
          </a:p>
          <a:p>
            <a:pPr lvl="1"/>
            <a:r>
              <a:rPr lang="en-CA" dirty="0"/>
              <a:t>Fort debit</a:t>
            </a:r>
            <a:endParaRPr lang="fr-CA" dirty="0"/>
          </a:p>
          <a:p>
            <a:pPr lvl="1"/>
            <a:r>
              <a:rPr lang="en-CA" dirty="0"/>
              <a:t>Beaucoup de </a:t>
            </a:r>
            <a:r>
              <a:rPr lang="en-CA" dirty="0" err="1"/>
              <a:t>roches</a:t>
            </a:r>
            <a:endParaRPr lang="fr-CA" dirty="0"/>
          </a:p>
          <a:p>
            <a:endParaRPr lang="fr-CA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Secteur</a:t>
            </a:r>
            <a:r>
              <a:rPr lang="en-CA" dirty="0" smtClean="0"/>
              <a:t> </a:t>
            </a:r>
            <a:r>
              <a:rPr lang="en-CA" dirty="0" err="1" smtClean="0"/>
              <a:t>Rollard</a:t>
            </a:r>
            <a:r>
              <a:rPr lang="en-CA" dirty="0" smtClean="0"/>
              <a:t> km 88 </a:t>
            </a:r>
            <a:r>
              <a:rPr lang="en-CA" dirty="0" err="1" smtClean="0"/>
              <a:t>chemin</a:t>
            </a:r>
            <a:r>
              <a:rPr lang="en-CA" dirty="0" smtClean="0"/>
              <a:t> </a:t>
            </a:r>
            <a:r>
              <a:rPr lang="en-CA" dirty="0" err="1" smtClean="0"/>
              <a:t>matchi-manitou</a:t>
            </a:r>
            <a:r>
              <a:rPr lang="fr-CA" dirty="0" smtClean="0"/>
              <a:t/>
            </a:r>
            <a:br>
              <a:rPr lang="fr-CA" dirty="0" smtClean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CA" dirty="0" err="1" smtClean="0"/>
              <a:t>Mesures</a:t>
            </a:r>
            <a:r>
              <a:rPr lang="en-CA" dirty="0" smtClean="0"/>
              <a:t> points fixes </a:t>
            </a:r>
            <a:r>
              <a:rPr lang="en-CA" dirty="0" err="1" smtClean="0"/>
              <a:t>sur</a:t>
            </a:r>
            <a:r>
              <a:rPr lang="en-CA" dirty="0" smtClean="0"/>
              <a:t> 100m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CA" dirty="0" err="1" smtClean="0"/>
              <a:t>Pente</a:t>
            </a:r>
            <a:r>
              <a:rPr lang="en-CA" dirty="0" smtClean="0"/>
              <a:t> </a:t>
            </a:r>
            <a:r>
              <a:rPr lang="en-CA" dirty="0" err="1" smtClean="0"/>
              <a:t>nulle</a:t>
            </a:r>
            <a:r>
              <a:rPr lang="en-CA" dirty="0" smtClean="0"/>
              <a:t> en </a:t>
            </a:r>
            <a:r>
              <a:rPr lang="en-CA" dirty="0" err="1" smtClean="0"/>
              <a:t>amont</a:t>
            </a:r>
            <a:endParaRPr lang="en-CA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CA" dirty="0" err="1" smtClean="0"/>
              <a:t>Pente</a:t>
            </a:r>
            <a:r>
              <a:rPr lang="en-CA" dirty="0" smtClean="0"/>
              <a:t> du </a:t>
            </a:r>
            <a:r>
              <a:rPr lang="en-CA" dirty="0" err="1" smtClean="0"/>
              <a:t>ponceau</a:t>
            </a:r>
            <a:r>
              <a:rPr lang="en-CA" dirty="0" smtClean="0"/>
              <a:t> &lt;1%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fr-CA" dirty="0" smtClean="0"/>
          </a:p>
          <a:p>
            <a:endParaRPr lang="fr-CA" dirty="0"/>
          </a:p>
        </p:txBody>
      </p:sp>
      <p:graphicFrame>
        <p:nvGraphicFramePr>
          <p:cNvPr id="5" name="Graphique 4"/>
          <p:cNvGraphicFramePr/>
          <p:nvPr/>
        </p:nvGraphicFramePr>
        <p:xfrm>
          <a:off x="0" y="2780928"/>
          <a:ext cx="5624116" cy="2948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5796135" y="836713"/>
          <a:ext cx="2952330" cy="5616618"/>
        </p:xfrm>
        <a:graphic>
          <a:graphicData uri="http://schemas.openxmlformats.org/drawingml/2006/table">
            <a:tbl>
              <a:tblPr/>
              <a:tblGrid>
                <a:gridCol w="984110"/>
                <a:gridCol w="984110"/>
                <a:gridCol w="984110"/>
              </a:tblGrid>
              <a:tr h="267458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Ruisseau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calcul debit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Hauteur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-0,04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-0,06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-0,23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-0,04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-0,06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-0,9%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-0,18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A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Secteur</a:t>
            </a:r>
            <a:r>
              <a:rPr lang="en-CA" dirty="0" smtClean="0"/>
              <a:t> </a:t>
            </a:r>
            <a:r>
              <a:rPr lang="en-CA" dirty="0" err="1" smtClean="0"/>
              <a:t>Rollard</a:t>
            </a:r>
            <a:r>
              <a:rPr lang="en-CA" dirty="0" smtClean="0"/>
              <a:t> km 88 </a:t>
            </a:r>
            <a:r>
              <a:rPr lang="en-CA" dirty="0" err="1" smtClean="0"/>
              <a:t>chemin</a:t>
            </a:r>
            <a:r>
              <a:rPr lang="en-CA" dirty="0" smtClean="0"/>
              <a:t> </a:t>
            </a:r>
            <a:r>
              <a:rPr lang="en-CA" dirty="0" err="1" smtClean="0"/>
              <a:t>matchi-manitou</a:t>
            </a:r>
            <a:endParaRPr lang="fr-CA" dirty="0"/>
          </a:p>
        </p:txBody>
      </p:sp>
      <p:pic>
        <p:nvPicPr>
          <p:cNvPr id="4" name="Espace réservé du contenu 3" descr="100591320_10158987373354893_449693495052363366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556792"/>
            <a:ext cx="3394472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323528" y="1700808"/>
            <a:ext cx="42868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A" sz="2800" dirty="0" smtClean="0"/>
              <a:t>Commande d’une 2000mm</a:t>
            </a:r>
          </a:p>
          <a:p>
            <a:pPr>
              <a:buFont typeface="Arial" pitchFamily="34" charset="0"/>
              <a:buChar char="•"/>
            </a:pPr>
            <a:r>
              <a:rPr lang="fr-CA" sz="2800" dirty="0" smtClean="0"/>
              <a:t>Pose entre 2 méandre</a:t>
            </a:r>
            <a:endParaRPr lang="fr-CA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Secteur Nora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Pente?</a:t>
            </a:r>
            <a:endParaRPr lang="fr-CA" dirty="0"/>
          </a:p>
        </p:txBody>
      </p:sp>
      <p:pic>
        <p:nvPicPr>
          <p:cNvPr id="4" name="Image 3" descr="IMG-3548 - C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321245" y="2311604"/>
            <a:ext cx="4886363" cy="3664772"/>
          </a:xfrm>
          <a:prstGeom prst="rect">
            <a:avLst/>
          </a:prstGeom>
        </p:spPr>
      </p:pic>
      <p:pic>
        <p:nvPicPr>
          <p:cNvPr id="5" name="Image 4" descr="IMG-3549 - C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564904"/>
            <a:ext cx="4734034" cy="35505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Questions?</a:t>
            </a:r>
            <a:endParaRPr lang="fr-CA" dirty="0"/>
          </a:p>
        </p:txBody>
      </p:sp>
      <p:pic>
        <p:nvPicPr>
          <p:cNvPr id="4" name="Espace réservé du contenu 3" descr="f3pkinVg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Terrain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CA" dirty="0" smtClean="0"/>
              <a:t>Annexe 9 et 10: La bible</a:t>
            </a:r>
          </a:p>
          <a:p>
            <a:r>
              <a:rPr lang="fr-CA" dirty="0" smtClean="0"/>
              <a:t>Toujours avoir sous la main</a:t>
            </a:r>
            <a:endParaRPr lang="fr-CA" dirty="0"/>
          </a:p>
        </p:txBody>
      </p:sp>
      <p:pic>
        <p:nvPicPr>
          <p:cNvPr id="14338" name="Picture 2" descr="C:\Users\Michel\Dropbox (hsf)\HSF\HSF_21\FOR\AFAT\annexe09Tableau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63" y="2852936"/>
            <a:ext cx="8952437" cy="1944216"/>
          </a:xfrm>
          <a:prstGeom prst="rect">
            <a:avLst/>
          </a:prstGeom>
          <a:noFill/>
        </p:spPr>
      </p:pic>
      <p:pic>
        <p:nvPicPr>
          <p:cNvPr id="5" name="Image 4" descr="annexe10Tableau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981575"/>
            <a:ext cx="7248525" cy="1876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CA" dirty="0" smtClean="0"/>
              <a:t>Le Talweg/Thalweg </a:t>
            </a:r>
            <a:r>
              <a:rPr lang="fr-CA" sz="2800" dirty="0" smtClean="0"/>
              <a:t>(allemand) = chemin de vallée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sz="3100" dirty="0" smtClean="0"/>
              <a:t>Mesure de pente du cours d’eau et en amont</a:t>
            </a:r>
            <a:endParaRPr lang="fr-CA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Le point le plus bas d’un seuil (point haut)</a:t>
            </a:r>
            <a:endParaRPr lang="fr-CA" dirty="0"/>
          </a:p>
        </p:txBody>
      </p:sp>
      <p:pic>
        <p:nvPicPr>
          <p:cNvPr id="15362" name="Picture 2" descr="C:\Users\Michel\Dropbox (hsf)\HSF\HSF_21\FOR\AFAT\thalw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2204865"/>
            <a:ext cx="3840426" cy="2880319"/>
          </a:xfrm>
          <a:prstGeom prst="rect">
            <a:avLst/>
          </a:prstGeom>
          <a:noFill/>
        </p:spPr>
      </p:pic>
      <p:pic>
        <p:nvPicPr>
          <p:cNvPr id="7" name="Image 6" descr="IMG-35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204864"/>
            <a:ext cx="3811893" cy="2858920"/>
          </a:xfrm>
          <a:prstGeom prst="rect">
            <a:avLst/>
          </a:prstGeom>
        </p:spPr>
      </p:pic>
      <p:pic>
        <p:nvPicPr>
          <p:cNvPr id="6" name="Image 5" descr="IMG-35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4265712"/>
            <a:ext cx="3456384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Pente du conduit</a:t>
            </a:r>
            <a:endParaRPr lang="fr-CA" dirty="0"/>
          </a:p>
        </p:txBody>
      </p:sp>
      <p:pic>
        <p:nvPicPr>
          <p:cNvPr id="5" name="Espace réservé du contenu 4" descr="Anx09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6761724" cy="5071293"/>
          </a:xfrm>
        </p:spPr>
      </p:pic>
      <p:sp>
        <p:nvSpPr>
          <p:cNvPr id="6" name="ZoneTexte 5"/>
          <p:cNvSpPr txBox="1"/>
          <p:nvPr/>
        </p:nvSpPr>
        <p:spPr>
          <a:xfrm>
            <a:off x="1475656" y="5517232"/>
            <a:ext cx="361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Mesurer la pente du bas vers le haut</a:t>
            </a:r>
            <a:endParaRPr lang="fr-C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dirty="0" smtClean="0"/>
              <a:t> Mesure du talweg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 fontScale="85000" lnSpcReduction="20000"/>
          </a:bodyPr>
          <a:lstStyle/>
          <a:p>
            <a:r>
              <a:rPr lang="fr-CA" dirty="0" smtClean="0"/>
              <a:t>Mesure avec instrument précis: Zip </a:t>
            </a:r>
            <a:r>
              <a:rPr lang="fr-CA" dirty="0" err="1" smtClean="0"/>
              <a:t>level</a:t>
            </a:r>
            <a:r>
              <a:rPr lang="fr-CA" dirty="0" smtClean="0"/>
              <a:t> pro 2000 </a:t>
            </a:r>
          </a:p>
          <a:p>
            <a:pPr lvl="1"/>
            <a:r>
              <a:rPr lang="fr-CA" dirty="0" smtClean="0"/>
              <a:t>éviter de tenter de dévisser le cordon de la petite boîte</a:t>
            </a:r>
          </a:p>
          <a:p>
            <a:pPr lvl="1"/>
            <a:r>
              <a:rPr lang="fr-CA" dirty="0" smtClean="0"/>
              <a:t>Avoir batteries de rechange sous la main</a:t>
            </a:r>
          </a:p>
          <a:p>
            <a:pPr lvl="1"/>
            <a:r>
              <a:rPr lang="fr-CA" dirty="0" smtClean="0"/>
              <a:t>Vient avec fil et bâton de 120cm</a:t>
            </a:r>
          </a:p>
          <a:p>
            <a:r>
              <a:rPr lang="fr-CA" dirty="0" smtClean="0"/>
              <a:t>Dans plaine argileuse abitibienne: Mesures arbitraires (exemple au 5m)</a:t>
            </a:r>
          </a:p>
          <a:p>
            <a:r>
              <a:rPr lang="fr-CA" dirty="0" smtClean="0"/>
              <a:t>Valider avec courbes de niveau point de passage et amont</a:t>
            </a:r>
          </a:p>
        </p:txBody>
      </p:sp>
      <p:pic>
        <p:nvPicPr>
          <p:cNvPr id="16386" name="Picture 2" descr="C:\Users\Michel\Dropbox (hsf)\HSF\HSF_21\FOR\AFAT\Zip-Level-3-445x4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6672"/>
            <a:ext cx="2987824" cy="2987824"/>
          </a:xfrm>
          <a:prstGeom prst="rect">
            <a:avLst/>
          </a:prstGeom>
          <a:noFill/>
        </p:spPr>
      </p:pic>
      <p:pic>
        <p:nvPicPr>
          <p:cNvPr id="5" name="Image 4" descr="shm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3501008"/>
            <a:ext cx="2427112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dirty="0" smtClean="0"/>
              <a:t>Calcul de débit/bassin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92896"/>
          </a:xfrm>
        </p:spPr>
        <p:txBody>
          <a:bodyPr>
            <a:normAutofit lnSpcReduction="10000"/>
          </a:bodyPr>
          <a:lstStyle/>
          <a:p>
            <a:r>
              <a:rPr lang="fr-CA" dirty="0" smtClean="0"/>
              <a:t>GSF débit</a:t>
            </a:r>
          </a:p>
          <a:p>
            <a:pPr lvl="1"/>
            <a:r>
              <a:rPr lang="fr-CA" dirty="0" smtClean="0"/>
              <a:t>Bassin, goute, ponceau</a:t>
            </a:r>
          </a:p>
          <a:p>
            <a:pPr lvl="1"/>
            <a:r>
              <a:rPr lang="fr-CA" dirty="0" smtClean="0"/>
              <a:t>Boisé, dépôt de surface, </a:t>
            </a:r>
            <a:r>
              <a:rPr lang="fr-CA" dirty="0" err="1" smtClean="0"/>
              <a:t>etc</a:t>
            </a:r>
            <a:endParaRPr lang="fr-CA" dirty="0" smtClean="0"/>
          </a:p>
          <a:p>
            <a:r>
              <a:rPr lang="fr-CA" dirty="0" smtClean="0"/>
              <a:t>Débit de pointe</a:t>
            </a:r>
          </a:p>
          <a:p>
            <a:r>
              <a:rPr lang="fr-CA" dirty="0" smtClean="0"/>
              <a:t>Q10, Q20: Crue historique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652120" y="332656"/>
          <a:ext cx="3140075" cy="4064000"/>
        </p:xfrm>
        <a:graphic>
          <a:graphicData uri="http://schemas.openxmlformats.org/presentationml/2006/ole">
            <p:oleObj spid="_x0000_s1026" name="Acrobat Document" r:id="rId3" imgW="5829298" imgH="7543753" progId="AcroExch.Document.DC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23850" y="4437063"/>
          <a:ext cx="8315325" cy="1871662"/>
        </p:xfrm>
        <a:graphic>
          <a:graphicData uri="http://schemas.openxmlformats.org/presentationml/2006/ole">
            <p:oleObj spid="_x0000_s1027" name="Worksheet" r:id="rId4" imgW="10382066" imgH="2133537" progId="Excel.Sheet.8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chel\Dropbox (hsf)\HSF\HSF_21\FOR\AFAT\rollard\100858425_10158987373624893_7041072417585758208_n.jpg"/>
          <p:cNvPicPr>
            <a:picLocks noChangeAspect="1" noChangeArrowheads="1"/>
          </p:cNvPicPr>
          <p:nvPr/>
        </p:nvPicPr>
        <p:blipFill>
          <a:blip r:embed="rId2" cstate="print">
            <a:lum bright="21000"/>
          </a:blip>
          <a:srcRect/>
          <a:stretch>
            <a:fillRect/>
          </a:stretch>
        </p:blipFill>
        <p:spPr bwMode="auto">
          <a:xfrm>
            <a:off x="4788024" y="692696"/>
            <a:ext cx="4137923" cy="5517231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4042792" cy="1143000"/>
          </a:xfrm>
        </p:spPr>
        <p:txBody>
          <a:bodyPr/>
          <a:lstStyle/>
          <a:p>
            <a:r>
              <a:rPr lang="fr-CA" dirty="0" smtClean="0"/>
              <a:t>Enfouissement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908720"/>
            <a:ext cx="4680520" cy="5617840"/>
          </a:xfrm>
        </p:spPr>
        <p:txBody>
          <a:bodyPr>
            <a:normAutofit fontScale="92500" lnSpcReduction="10000"/>
          </a:bodyPr>
          <a:lstStyle/>
          <a:p>
            <a:r>
              <a:rPr lang="fr-CA" dirty="0" smtClean="0"/>
              <a:t>Libre passage du poisson: toujours de l’eau</a:t>
            </a:r>
          </a:p>
          <a:p>
            <a:r>
              <a:rPr lang="fr-CA" dirty="0" smtClean="0"/>
              <a:t>Mesures de l’enfouissement vs aval</a:t>
            </a:r>
          </a:p>
          <a:p>
            <a:pPr lvl="1"/>
            <a:r>
              <a:rPr lang="fr-CA" dirty="0" smtClean="0"/>
              <a:t>Utiliser </a:t>
            </a:r>
            <a:r>
              <a:rPr lang="fr-CA" dirty="0" err="1" smtClean="0"/>
              <a:t>ziplevel</a:t>
            </a:r>
            <a:r>
              <a:rPr lang="fr-CA" dirty="0" smtClean="0"/>
              <a:t> pro 2000</a:t>
            </a:r>
          </a:p>
          <a:p>
            <a:pPr lvl="1"/>
            <a:r>
              <a:rPr lang="fr-CA" dirty="0" err="1" smtClean="0"/>
              <a:t>ASTUCE!Eau</a:t>
            </a:r>
            <a:r>
              <a:rPr lang="fr-CA" dirty="0" smtClean="0"/>
              <a:t> à faible débit (plane): utiliser règle de mesureur vs hauteur de l’eau</a:t>
            </a:r>
          </a:p>
          <a:p>
            <a:pPr lvl="2"/>
            <a:r>
              <a:rPr lang="fr-CA" dirty="0" smtClean="0"/>
              <a:t>Ex: ponceau 2m, enfouissement 30% (60cm)</a:t>
            </a:r>
          </a:p>
          <a:p>
            <a:pPr lvl="2"/>
            <a:r>
              <a:rPr lang="fr-CA" dirty="0" smtClean="0"/>
              <a:t>Profondeur de l’eau à 6m en aval 100cm </a:t>
            </a:r>
          </a:p>
          <a:p>
            <a:pPr lvl="2"/>
            <a:r>
              <a:rPr lang="fr-CA" dirty="0" smtClean="0"/>
              <a:t>Enfouir à 150cm (max 50cm)</a:t>
            </a:r>
            <a:endParaRPr lang="fr-CA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Enfouissement</a:t>
            </a:r>
            <a:endParaRPr lang="fr-CA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593567" cy="555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6591</TotalTime>
  <Words>596</Words>
  <Application>Microsoft Office PowerPoint</Application>
  <PresentationFormat>Affichage à l'écran (4:3)</PresentationFormat>
  <Paragraphs>155</Paragraphs>
  <Slides>26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29" baseType="lpstr">
      <vt:lpstr>Thème Office</vt:lpstr>
      <vt:lpstr>Acrobat Document</vt:lpstr>
      <vt:lpstr>Worksheet</vt:lpstr>
      <vt:lpstr>Analyse opérationnelle du milieu hydrique</vt:lpstr>
      <vt:lpstr>Théorie </vt:lpstr>
      <vt:lpstr>Terrain</vt:lpstr>
      <vt:lpstr>Le Talweg/Thalweg (allemand) = chemin de vallée Mesure de pente du cours d’eau et en amont</vt:lpstr>
      <vt:lpstr>Pente du conduit</vt:lpstr>
      <vt:lpstr> Mesure du talweg</vt:lpstr>
      <vt:lpstr>Calcul de débit/bassin</vt:lpstr>
      <vt:lpstr>Enfouissement</vt:lpstr>
      <vt:lpstr>Enfouissement</vt:lpstr>
      <vt:lpstr>Point de passage du chemin</vt:lpstr>
      <vt:lpstr>Épaisseur du remblai</vt:lpstr>
      <vt:lpstr>Stabilisation des approches &gt; 9%</vt:lpstr>
      <vt:lpstr>Installation </vt:lpstr>
      <vt:lpstr>Installation finale</vt:lpstr>
      <vt:lpstr>Stabilisation avec foin et mélange B</vt:lpstr>
      <vt:lpstr>Exemples pratiques</vt:lpstr>
      <vt:lpstr>Chemin Mclure Val-Paradis</vt:lpstr>
      <vt:lpstr>Chemin Mclure Val-Paradis</vt:lpstr>
      <vt:lpstr>Résultat mclure </vt:lpstr>
      <vt:lpstr>Chemin 105 projet I Miyuuka fournier </vt:lpstr>
      <vt:lpstr>Chemin 105 projet I Miyuuka fournier </vt:lpstr>
      <vt:lpstr>Secteur Rollard km 88 chemin matchi-manitou </vt:lpstr>
      <vt:lpstr>Secteur Rollard km 88 chemin matchi-manitou </vt:lpstr>
      <vt:lpstr>Secteur Rollard km 88 chemin matchi-manitou</vt:lpstr>
      <vt:lpstr>Secteur Nora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Analyse opérationnelle du milieu hydrique</dc:title>
  <dc:creator>Michel</dc:creator>
  <cp:lastModifiedBy>Michel</cp:lastModifiedBy>
  <cp:revision>44</cp:revision>
  <dcterms:created xsi:type="dcterms:W3CDTF">2021-05-14T11:28:56Z</dcterms:created>
  <dcterms:modified xsi:type="dcterms:W3CDTF">2021-05-26T00:47:36Z</dcterms:modified>
</cp:coreProperties>
</file>